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9.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0.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1.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handoutMasterIdLst>
    <p:handoutMasterId r:id="rId86"/>
  </p:handoutMasterIdLst>
  <p:sldIdLst>
    <p:sldId id="256" r:id="rId2"/>
    <p:sldId id="257" r:id="rId3"/>
    <p:sldId id="489" r:id="rId4"/>
    <p:sldId id="259" r:id="rId5"/>
    <p:sldId id="475" r:id="rId6"/>
    <p:sldId id="523" r:id="rId7"/>
    <p:sldId id="487" r:id="rId8"/>
    <p:sldId id="512" r:id="rId9"/>
    <p:sldId id="476" r:id="rId10"/>
    <p:sldId id="478" r:id="rId11"/>
    <p:sldId id="479" r:id="rId12"/>
    <p:sldId id="524" r:id="rId13"/>
    <p:sldId id="485" r:id="rId14"/>
    <p:sldId id="521" r:id="rId15"/>
    <p:sldId id="520" r:id="rId16"/>
    <p:sldId id="519" r:id="rId17"/>
    <p:sldId id="522" r:id="rId18"/>
    <p:sldId id="486" r:id="rId19"/>
    <p:sldId id="483" r:id="rId20"/>
    <p:sldId id="525" r:id="rId21"/>
    <p:sldId id="500" r:id="rId22"/>
    <p:sldId id="526" r:id="rId23"/>
    <p:sldId id="527" r:id="rId24"/>
    <p:sldId id="490" r:id="rId25"/>
    <p:sldId id="528" r:id="rId26"/>
    <p:sldId id="513" r:id="rId27"/>
    <p:sldId id="514" r:id="rId28"/>
    <p:sldId id="413" r:id="rId29"/>
    <p:sldId id="505" r:id="rId30"/>
    <p:sldId id="529" r:id="rId31"/>
    <p:sldId id="497" r:id="rId32"/>
    <p:sldId id="492" r:id="rId33"/>
    <p:sldId id="509" r:id="rId34"/>
    <p:sldId id="507" r:id="rId35"/>
    <p:sldId id="510" r:id="rId36"/>
    <p:sldId id="499" r:id="rId37"/>
    <p:sldId id="498" r:id="rId38"/>
    <p:sldId id="547" r:id="rId39"/>
    <p:sldId id="493" r:id="rId40"/>
    <p:sldId id="540" r:id="rId41"/>
    <p:sldId id="537" r:id="rId42"/>
    <p:sldId id="531" r:id="rId43"/>
    <p:sldId id="515" r:id="rId44"/>
    <p:sldId id="533" r:id="rId45"/>
    <p:sldId id="534" r:id="rId46"/>
    <p:sldId id="517" r:id="rId47"/>
    <p:sldId id="535" r:id="rId48"/>
    <p:sldId id="516" r:id="rId49"/>
    <p:sldId id="518" r:id="rId50"/>
    <p:sldId id="536" r:id="rId51"/>
    <p:sldId id="538" r:id="rId52"/>
    <p:sldId id="553" r:id="rId53"/>
    <p:sldId id="543" r:id="rId54"/>
    <p:sldId id="558" r:id="rId55"/>
    <p:sldId id="561" r:id="rId56"/>
    <p:sldId id="560" r:id="rId57"/>
    <p:sldId id="554" r:id="rId58"/>
    <p:sldId id="555" r:id="rId59"/>
    <p:sldId id="559" r:id="rId60"/>
    <p:sldId id="557" r:id="rId61"/>
    <p:sldId id="539" r:id="rId62"/>
    <p:sldId id="549" r:id="rId63"/>
    <p:sldId id="550" r:id="rId64"/>
    <p:sldId id="551" r:id="rId65"/>
    <p:sldId id="552" r:id="rId66"/>
    <p:sldId id="545" r:id="rId67"/>
    <p:sldId id="546" r:id="rId68"/>
    <p:sldId id="562" r:id="rId69"/>
    <p:sldId id="564" r:id="rId70"/>
    <p:sldId id="566" r:id="rId71"/>
    <p:sldId id="567" r:id="rId72"/>
    <p:sldId id="568" r:id="rId73"/>
    <p:sldId id="569" r:id="rId74"/>
    <p:sldId id="563" r:id="rId75"/>
    <p:sldId id="565" r:id="rId76"/>
    <p:sldId id="570" r:id="rId77"/>
    <p:sldId id="571" r:id="rId78"/>
    <p:sldId id="572" r:id="rId79"/>
    <p:sldId id="573" r:id="rId80"/>
    <p:sldId id="574" r:id="rId81"/>
    <p:sldId id="575" r:id="rId82"/>
    <p:sldId id="576" r:id="rId83"/>
    <p:sldId id="285" r:id="rId8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908"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7DEB"/>
    <a:srgbClr val="6956D7"/>
    <a:srgbClr val="7356DD"/>
    <a:srgbClr val="735630"/>
    <a:srgbClr val="E19E8E"/>
    <a:srgbClr val="E2E2E2"/>
    <a:srgbClr val="7154DB"/>
    <a:srgbClr val="000000"/>
    <a:srgbClr val="90B160"/>
    <a:srgbClr val="C51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305" autoAdjust="0"/>
  </p:normalViewPr>
  <p:slideViewPr>
    <p:cSldViewPr snapToGrid="0" showGuides="1">
      <p:cViewPr varScale="1">
        <p:scale>
          <a:sx n="102" d="100"/>
          <a:sy n="102" d="100"/>
        </p:scale>
        <p:origin x="92" y="300"/>
      </p:cViewPr>
      <p:guideLst>
        <p:guide pos="3908"/>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152" d="100"/>
          <a:sy n="152" d="100"/>
        </p:scale>
        <p:origin x="5648" y="18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1390C-4018-594E-9F6E-AE023EC5A3A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zh-CN" altLang="en-US"/>
        </a:p>
      </dgm:t>
    </dgm:pt>
    <dgm:pt modelId="{1BA82018-58F5-3949-B8EC-217B3CBC910D}">
      <dgm:prSet phldrT="[文本]"/>
      <dgm:spPr>
        <a:solidFill>
          <a:srgbClr val="7154DB"/>
        </a:solidFill>
      </dgm:spPr>
      <dgm:t>
        <a:bodyPr/>
        <a:lstStyle/>
        <a:p>
          <a:r>
            <a:rPr lang="en-US" altLang="zh-CN"/>
            <a:t>1.DOM</a:t>
          </a:r>
          <a:endParaRPr lang="zh-CN" altLang="en-US"/>
        </a:p>
      </dgm:t>
    </dgm:pt>
    <dgm:pt modelId="{832AF051-95AA-A044-A5F6-B3BEC0089F28}" type="parTrans" cxnId="{3D7A6EC5-1541-FF48-9638-22D567E1BE36}">
      <dgm:prSet/>
      <dgm:spPr/>
      <dgm:t>
        <a:bodyPr/>
        <a:lstStyle/>
        <a:p>
          <a:endParaRPr lang="zh-CN" altLang="en-US"/>
        </a:p>
      </dgm:t>
    </dgm:pt>
    <dgm:pt modelId="{8C446D7A-5CCD-D244-A810-80464C065A1F}" type="sibTrans" cxnId="{3D7A6EC5-1541-FF48-9638-22D567E1BE36}">
      <dgm:prSet/>
      <dgm:spPr/>
      <dgm:t>
        <a:bodyPr/>
        <a:lstStyle/>
        <a:p>
          <a:endParaRPr lang="zh-CN" altLang="en-US"/>
        </a:p>
      </dgm:t>
    </dgm:pt>
    <dgm:pt modelId="{B16B6A17-DCD3-9E40-A29B-6F06E51D1BE2}">
      <dgm:prSet phldrT="[文本]"/>
      <dgm:spPr>
        <a:solidFill>
          <a:srgbClr val="7154DB"/>
        </a:solidFill>
      </dgm:spPr>
      <dgm:t>
        <a:bodyPr/>
        <a:lstStyle/>
        <a:p>
          <a:r>
            <a:rPr lang="en-US" altLang="zh-CN"/>
            <a:t>2.</a:t>
          </a:r>
          <a:r>
            <a:rPr lang="zh-CN" altLang="en-US"/>
            <a:t>事件</a:t>
          </a:r>
        </a:p>
      </dgm:t>
    </dgm:pt>
    <dgm:pt modelId="{31C256BE-C5C8-4241-815E-9F2526C4089E}" type="parTrans" cxnId="{BC4F2CCC-A1B2-6142-BB67-D83719932322}">
      <dgm:prSet/>
      <dgm:spPr/>
      <dgm:t>
        <a:bodyPr/>
        <a:lstStyle/>
        <a:p>
          <a:endParaRPr lang="zh-CN" altLang="en-US"/>
        </a:p>
      </dgm:t>
    </dgm:pt>
    <dgm:pt modelId="{C7624D4F-75F4-F143-B9A5-3A3776DC8E95}" type="sibTrans" cxnId="{BC4F2CCC-A1B2-6142-BB67-D83719932322}">
      <dgm:prSet/>
      <dgm:spPr/>
      <dgm:t>
        <a:bodyPr/>
        <a:lstStyle/>
        <a:p>
          <a:endParaRPr lang="zh-CN" altLang="en-US"/>
        </a:p>
      </dgm:t>
    </dgm:pt>
    <dgm:pt modelId="{DA050901-A569-F648-A100-1B465F7ACBCA}">
      <dgm:prSet phldrT="[文本]"/>
      <dgm:spPr>
        <a:solidFill>
          <a:srgbClr val="7356DD"/>
        </a:solidFill>
      </dgm:spPr>
      <dgm:t>
        <a:bodyPr/>
        <a:lstStyle/>
        <a:p>
          <a:r>
            <a:rPr lang="en-US" altLang="zh-CN"/>
            <a:t>4.</a:t>
          </a:r>
          <a:r>
            <a:rPr lang="zh-CN" altLang="en-US"/>
            <a:t> </a:t>
          </a:r>
          <a:r>
            <a:rPr lang="en-US" altLang="zh-CN"/>
            <a:t>BOM</a:t>
          </a:r>
          <a:endParaRPr lang="zh-CN" altLang="en-US"/>
        </a:p>
      </dgm:t>
    </dgm:pt>
    <dgm:pt modelId="{C34DF622-E1A2-5743-A71E-08B8EF2A4F01}" type="parTrans" cxnId="{F8EC568E-BD2C-3A47-B719-2E10A5528851}">
      <dgm:prSet/>
      <dgm:spPr/>
      <dgm:t>
        <a:bodyPr/>
        <a:lstStyle/>
        <a:p>
          <a:endParaRPr lang="zh-CN" altLang="en-US"/>
        </a:p>
      </dgm:t>
    </dgm:pt>
    <dgm:pt modelId="{E096A970-CE6F-6043-BCF6-F9DB411A8D47}" type="sibTrans" cxnId="{F8EC568E-BD2C-3A47-B719-2E10A5528851}">
      <dgm:prSet/>
      <dgm:spPr/>
      <dgm:t>
        <a:bodyPr/>
        <a:lstStyle/>
        <a:p>
          <a:endParaRPr lang="zh-CN" altLang="en-US"/>
        </a:p>
      </dgm:t>
    </dgm:pt>
    <dgm:pt modelId="{3905938C-476B-7346-BA14-977529632385}">
      <dgm:prSet/>
      <dgm:spPr>
        <a:solidFill>
          <a:srgbClr val="7356DD"/>
        </a:solidFill>
      </dgm:spPr>
      <dgm:t>
        <a:bodyPr/>
        <a:lstStyle/>
        <a:p>
          <a:r>
            <a:rPr lang="en-US" altLang="zh-CN"/>
            <a:t>3.</a:t>
          </a:r>
          <a:r>
            <a:rPr lang="zh-CN" altLang="en-US"/>
            <a:t>表单编程</a:t>
          </a:r>
        </a:p>
      </dgm:t>
    </dgm:pt>
    <dgm:pt modelId="{58924D57-A9D4-7641-A444-8898209CB7A9}" type="parTrans" cxnId="{803313AD-884E-E44E-A906-A7E065D181F6}">
      <dgm:prSet/>
      <dgm:spPr/>
      <dgm:t>
        <a:bodyPr/>
        <a:lstStyle/>
        <a:p>
          <a:endParaRPr lang="zh-CN" altLang="en-US"/>
        </a:p>
      </dgm:t>
    </dgm:pt>
    <dgm:pt modelId="{69B8EFC2-A3A8-E541-88CD-F8B6745C6E40}" type="sibTrans" cxnId="{803313AD-884E-E44E-A906-A7E065D181F6}">
      <dgm:prSet/>
      <dgm:spPr/>
      <dgm:t>
        <a:bodyPr/>
        <a:lstStyle/>
        <a:p>
          <a:endParaRPr lang="zh-CN" altLang="en-US"/>
        </a:p>
      </dgm:t>
    </dgm:pt>
    <dgm:pt modelId="{4209B3B9-7648-A64D-A767-E534426CF2CE}" type="pres">
      <dgm:prSet presAssocID="{2631390C-4018-594E-9F6E-AE023EC5A3A1}" presName="Name0" presStyleCnt="0">
        <dgm:presLayoutVars>
          <dgm:dir/>
          <dgm:animLvl val="lvl"/>
          <dgm:resizeHandles val="exact"/>
        </dgm:presLayoutVars>
      </dgm:prSet>
      <dgm:spPr/>
    </dgm:pt>
    <dgm:pt modelId="{EA798A36-0052-FB4C-9E92-3B01D1D1367D}" type="pres">
      <dgm:prSet presAssocID="{1BA82018-58F5-3949-B8EC-217B3CBC910D}" presName="composite" presStyleCnt="0"/>
      <dgm:spPr/>
    </dgm:pt>
    <dgm:pt modelId="{DEB8B1F2-9248-1D4E-B8C9-654F91A3D904}" type="pres">
      <dgm:prSet presAssocID="{1BA82018-58F5-3949-B8EC-217B3CBC910D}" presName="parTx" presStyleLbl="alignNode1" presStyleIdx="0" presStyleCnt="4">
        <dgm:presLayoutVars>
          <dgm:chMax val="0"/>
          <dgm:chPref val="0"/>
          <dgm:bulletEnabled val="1"/>
        </dgm:presLayoutVars>
      </dgm:prSet>
      <dgm:spPr/>
    </dgm:pt>
    <dgm:pt modelId="{C8F33F06-14AD-AC4F-AE61-7A687D58B078}" type="pres">
      <dgm:prSet presAssocID="{1BA82018-58F5-3949-B8EC-217B3CBC910D}" presName="desTx" presStyleLbl="alignAccFollowNode1" presStyleIdx="0" presStyleCnt="4">
        <dgm:presLayoutVars>
          <dgm:bulletEnabled val="1"/>
        </dgm:presLayoutVars>
      </dgm:prSet>
      <dgm:spPr/>
    </dgm:pt>
    <dgm:pt modelId="{963576C8-8733-3F46-9A4C-B789CF545DBB}" type="pres">
      <dgm:prSet presAssocID="{8C446D7A-5CCD-D244-A810-80464C065A1F}" presName="space" presStyleCnt="0"/>
      <dgm:spPr/>
    </dgm:pt>
    <dgm:pt modelId="{F6988B25-914F-0340-974A-79B11456EF35}" type="pres">
      <dgm:prSet presAssocID="{B16B6A17-DCD3-9E40-A29B-6F06E51D1BE2}" presName="composite" presStyleCnt="0"/>
      <dgm:spPr/>
    </dgm:pt>
    <dgm:pt modelId="{CCC40D40-9E39-8742-8DD8-1E8D9F1747AE}" type="pres">
      <dgm:prSet presAssocID="{B16B6A17-DCD3-9E40-A29B-6F06E51D1BE2}" presName="parTx" presStyleLbl="alignNode1" presStyleIdx="1" presStyleCnt="4">
        <dgm:presLayoutVars>
          <dgm:chMax val="0"/>
          <dgm:chPref val="0"/>
          <dgm:bulletEnabled val="1"/>
        </dgm:presLayoutVars>
      </dgm:prSet>
      <dgm:spPr/>
    </dgm:pt>
    <dgm:pt modelId="{D7C3A7B8-8CED-8546-93DA-F5F2DA5B620E}" type="pres">
      <dgm:prSet presAssocID="{B16B6A17-DCD3-9E40-A29B-6F06E51D1BE2}" presName="desTx" presStyleLbl="alignAccFollowNode1" presStyleIdx="1" presStyleCnt="4">
        <dgm:presLayoutVars>
          <dgm:bulletEnabled val="1"/>
        </dgm:presLayoutVars>
      </dgm:prSet>
      <dgm:spPr/>
    </dgm:pt>
    <dgm:pt modelId="{B9454BB8-1E03-3743-9D94-BD507F12BEC8}" type="pres">
      <dgm:prSet presAssocID="{C7624D4F-75F4-F143-B9A5-3A3776DC8E95}" presName="space" presStyleCnt="0"/>
      <dgm:spPr/>
    </dgm:pt>
    <dgm:pt modelId="{0A747AAF-8C7F-F148-A25F-467F15A18AF3}" type="pres">
      <dgm:prSet presAssocID="{3905938C-476B-7346-BA14-977529632385}" presName="composite" presStyleCnt="0"/>
      <dgm:spPr/>
    </dgm:pt>
    <dgm:pt modelId="{D730D6E5-0F62-A142-BC3C-71DFF4F70CA0}" type="pres">
      <dgm:prSet presAssocID="{3905938C-476B-7346-BA14-977529632385}" presName="parTx" presStyleLbl="alignNode1" presStyleIdx="2" presStyleCnt="4">
        <dgm:presLayoutVars>
          <dgm:chMax val="0"/>
          <dgm:chPref val="0"/>
          <dgm:bulletEnabled val="1"/>
        </dgm:presLayoutVars>
      </dgm:prSet>
      <dgm:spPr/>
    </dgm:pt>
    <dgm:pt modelId="{D586F78B-AF17-DB42-96E7-202F364BB873}" type="pres">
      <dgm:prSet presAssocID="{3905938C-476B-7346-BA14-977529632385}" presName="desTx" presStyleLbl="alignAccFollowNode1" presStyleIdx="2" presStyleCnt="4">
        <dgm:presLayoutVars>
          <dgm:bulletEnabled val="1"/>
        </dgm:presLayoutVars>
      </dgm:prSet>
      <dgm:spPr/>
    </dgm:pt>
    <dgm:pt modelId="{F69C48CC-D3D7-9A46-A0EC-1FC5AD7B96A5}" type="pres">
      <dgm:prSet presAssocID="{69B8EFC2-A3A8-E541-88CD-F8B6745C6E40}" presName="space" presStyleCnt="0"/>
      <dgm:spPr/>
    </dgm:pt>
    <dgm:pt modelId="{193BC98F-7F4D-1F4D-AD69-3921BC6B6C40}" type="pres">
      <dgm:prSet presAssocID="{DA050901-A569-F648-A100-1B465F7ACBCA}" presName="composite" presStyleCnt="0"/>
      <dgm:spPr/>
    </dgm:pt>
    <dgm:pt modelId="{2A2FBFC8-AC1D-C84A-8BBD-2E7A8BEFED0C}" type="pres">
      <dgm:prSet presAssocID="{DA050901-A569-F648-A100-1B465F7ACBCA}" presName="parTx" presStyleLbl="alignNode1" presStyleIdx="3" presStyleCnt="4">
        <dgm:presLayoutVars>
          <dgm:chMax val="0"/>
          <dgm:chPref val="0"/>
          <dgm:bulletEnabled val="1"/>
        </dgm:presLayoutVars>
      </dgm:prSet>
      <dgm:spPr/>
    </dgm:pt>
    <dgm:pt modelId="{9BF534F9-691B-7A4C-A935-0D305BF690DC}" type="pres">
      <dgm:prSet presAssocID="{DA050901-A569-F648-A100-1B465F7ACBCA}" presName="desTx" presStyleLbl="alignAccFollowNode1" presStyleIdx="3" presStyleCnt="4">
        <dgm:presLayoutVars>
          <dgm:bulletEnabled val="1"/>
        </dgm:presLayoutVars>
      </dgm:prSet>
      <dgm:spPr/>
    </dgm:pt>
  </dgm:ptLst>
  <dgm:cxnLst>
    <dgm:cxn modelId="{5262BC01-5BC9-8844-A77D-DD66384D9955}" type="presOf" srcId="{2631390C-4018-594E-9F6E-AE023EC5A3A1}" destId="{4209B3B9-7648-A64D-A767-E534426CF2CE}" srcOrd="0" destOrd="0" presId="urn:microsoft.com/office/officeart/2005/8/layout/hList1"/>
    <dgm:cxn modelId="{C53D4C3A-1D74-4E4A-B10D-559A83E31A6A}" type="presOf" srcId="{DA050901-A569-F648-A100-1B465F7ACBCA}" destId="{2A2FBFC8-AC1D-C84A-8BBD-2E7A8BEFED0C}" srcOrd="0" destOrd="0" presId="urn:microsoft.com/office/officeart/2005/8/layout/hList1"/>
    <dgm:cxn modelId="{5733325C-37C1-044E-A8AA-2CAFBA9D3614}" type="presOf" srcId="{3905938C-476B-7346-BA14-977529632385}" destId="{D730D6E5-0F62-A142-BC3C-71DFF4F70CA0}" srcOrd="0" destOrd="0" presId="urn:microsoft.com/office/officeart/2005/8/layout/hList1"/>
    <dgm:cxn modelId="{415EEA4E-B55A-3B47-9C31-88BD3BE4A647}" type="presOf" srcId="{B16B6A17-DCD3-9E40-A29B-6F06E51D1BE2}" destId="{CCC40D40-9E39-8742-8DD8-1E8D9F1747AE}" srcOrd="0" destOrd="0" presId="urn:microsoft.com/office/officeart/2005/8/layout/hList1"/>
    <dgm:cxn modelId="{F8EC568E-BD2C-3A47-B719-2E10A5528851}" srcId="{2631390C-4018-594E-9F6E-AE023EC5A3A1}" destId="{DA050901-A569-F648-A100-1B465F7ACBCA}" srcOrd="3" destOrd="0" parTransId="{C34DF622-E1A2-5743-A71E-08B8EF2A4F01}" sibTransId="{E096A970-CE6F-6043-BCF6-F9DB411A8D47}"/>
    <dgm:cxn modelId="{803313AD-884E-E44E-A906-A7E065D181F6}" srcId="{2631390C-4018-594E-9F6E-AE023EC5A3A1}" destId="{3905938C-476B-7346-BA14-977529632385}" srcOrd="2" destOrd="0" parTransId="{58924D57-A9D4-7641-A444-8898209CB7A9}" sibTransId="{69B8EFC2-A3A8-E541-88CD-F8B6745C6E40}"/>
    <dgm:cxn modelId="{228A83B5-0F77-1F43-8237-025692B3768A}" type="presOf" srcId="{1BA82018-58F5-3949-B8EC-217B3CBC910D}" destId="{DEB8B1F2-9248-1D4E-B8C9-654F91A3D904}" srcOrd="0" destOrd="0" presId="urn:microsoft.com/office/officeart/2005/8/layout/hList1"/>
    <dgm:cxn modelId="{3D7A6EC5-1541-FF48-9638-22D567E1BE36}" srcId="{2631390C-4018-594E-9F6E-AE023EC5A3A1}" destId="{1BA82018-58F5-3949-B8EC-217B3CBC910D}" srcOrd="0" destOrd="0" parTransId="{832AF051-95AA-A044-A5F6-B3BEC0089F28}" sibTransId="{8C446D7A-5CCD-D244-A810-80464C065A1F}"/>
    <dgm:cxn modelId="{BC4F2CCC-A1B2-6142-BB67-D83719932322}" srcId="{2631390C-4018-594E-9F6E-AE023EC5A3A1}" destId="{B16B6A17-DCD3-9E40-A29B-6F06E51D1BE2}" srcOrd="1" destOrd="0" parTransId="{31C256BE-C5C8-4241-815E-9F2526C4089E}" sibTransId="{C7624D4F-75F4-F143-B9A5-3A3776DC8E95}"/>
    <dgm:cxn modelId="{8C15B130-A744-BC49-B588-93F4E768289E}" type="presParOf" srcId="{4209B3B9-7648-A64D-A767-E534426CF2CE}" destId="{EA798A36-0052-FB4C-9E92-3B01D1D1367D}" srcOrd="0" destOrd="0" presId="urn:microsoft.com/office/officeart/2005/8/layout/hList1"/>
    <dgm:cxn modelId="{8FAEF8F1-564B-EA4D-8D0B-6193F75E7FEA}" type="presParOf" srcId="{EA798A36-0052-FB4C-9E92-3B01D1D1367D}" destId="{DEB8B1F2-9248-1D4E-B8C9-654F91A3D904}" srcOrd="0" destOrd="0" presId="urn:microsoft.com/office/officeart/2005/8/layout/hList1"/>
    <dgm:cxn modelId="{AD2B1700-4E94-BE4A-9D69-D7858679B5CF}" type="presParOf" srcId="{EA798A36-0052-FB4C-9E92-3B01D1D1367D}" destId="{C8F33F06-14AD-AC4F-AE61-7A687D58B078}" srcOrd="1" destOrd="0" presId="urn:microsoft.com/office/officeart/2005/8/layout/hList1"/>
    <dgm:cxn modelId="{C2CBBE8D-4A7F-EA4C-ADA8-351B333238AE}" type="presParOf" srcId="{4209B3B9-7648-A64D-A767-E534426CF2CE}" destId="{963576C8-8733-3F46-9A4C-B789CF545DBB}" srcOrd="1" destOrd="0" presId="urn:microsoft.com/office/officeart/2005/8/layout/hList1"/>
    <dgm:cxn modelId="{0EF8094E-524E-9346-8599-F37D299D2F06}" type="presParOf" srcId="{4209B3B9-7648-A64D-A767-E534426CF2CE}" destId="{F6988B25-914F-0340-974A-79B11456EF35}" srcOrd="2" destOrd="0" presId="urn:microsoft.com/office/officeart/2005/8/layout/hList1"/>
    <dgm:cxn modelId="{8625D815-E0AF-DF49-A859-866E712DB6CA}" type="presParOf" srcId="{F6988B25-914F-0340-974A-79B11456EF35}" destId="{CCC40D40-9E39-8742-8DD8-1E8D9F1747AE}" srcOrd="0" destOrd="0" presId="urn:microsoft.com/office/officeart/2005/8/layout/hList1"/>
    <dgm:cxn modelId="{5025EA2F-0BB1-0541-97B9-130CE6A57C70}" type="presParOf" srcId="{F6988B25-914F-0340-974A-79B11456EF35}" destId="{D7C3A7B8-8CED-8546-93DA-F5F2DA5B620E}" srcOrd="1" destOrd="0" presId="urn:microsoft.com/office/officeart/2005/8/layout/hList1"/>
    <dgm:cxn modelId="{FC045B35-4843-0A45-9E78-5EED02397F47}" type="presParOf" srcId="{4209B3B9-7648-A64D-A767-E534426CF2CE}" destId="{B9454BB8-1E03-3743-9D94-BD507F12BEC8}" srcOrd="3" destOrd="0" presId="urn:microsoft.com/office/officeart/2005/8/layout/hList1"/>
    <dgm:cxn modelId="{2BF56AC2-AD94-914E-9A4E-7E4D8B0050E1}" type="presParOf" srcId="{4209B3B9-7648-A64D-A767-E534426CF2CE}" destId="{0A747AAF-8C7F-F148-A25F-467F15A18AF3}" srcOrd="4" destOrd="0" presId="urn:microsoft.com/office/officeart/2005/8/layout/hList1"/>
    <dgm:cxn modelId="{74A761BE-714D-5F47-9D28-8A6C25C7C093}" type="presParOf" srcId="{0A747AAF-8C7F-F148-A25F-467F15A18AF3}" destId="{D730D6E5-0F62-A142-BC3C-71DFF4F70CA0}" srcOrd="0" destOrd="0" presId="urn:microsoft.com/office/officeart/2005/8/layout/hList1"/>
    <dgm:cxn modelId="{EEE98913-1F40-5C4B-88C0-EE02658D4638}" type="presParOf" srcId="{0A747AAF-8C7F-F148-A25F-467F15A18AF3}" destId="{D586F78B-AF17-DB42-96E7-202F364BB873}" srcOrd="1" destOrd="0" presId="urn:microsoft.com/office/officeart/2005/8/layout/hList1"/>
    <dgm:cxn modelId="{B150D842-EC4E-234D-A991-28D0172ABB71}" type="presParOf" srcId="{4209B3B9-7648-A64D-A767-E534426CF2CE}" destId="{F69C48CC-D3D7-9A46-A0EC-1FC5AD7B96A5}" srcOrd="5" destOrd="0" presId="urn:microsoft.com/office/officeart/2005/8/layout/hList1"/>
    <dgm:cxn modelId="{32693A69-99C2-8346-A5AA-CBBCCCC80B4F}" type="presParOf" srcId="{4209B3B9-7648-A64D-A767-E534426CF2CE}" destId="{193BC98F-7F4D-1F4D-AD69-3921BC6B6C40}" srcOrd="6" destOrd="0" presId="urn:microsoft.com/office/officeart/2005/8/layout/hList1"/>
    <dgm:cxn modelId="{F8273AAA-F01C-3F4D-948D-5C16E429F751}" type="presParOf" srcId="{193BC98F-7F4D-1F4D-AD69-3921BC6B6C40}" destId="{2A2FBFC8-AC1D-C84A-8BBD-2E7A8BEFED0C}" srcOrd="0" destOrd="0" presId="urn:microsoft.com/office/officeart/2005/8/layout/hList1"/>
    <dgm:cxn modelId="{59EC2186-70CC-C64B-9B1F-11C455662CAD}" type="presParOf" srcId="{193BC98F-7F4D-1F4D-AD69-3921BC6B6C40}" destId="{9BF534F9-691B-7A4C-A935-0D305BF690D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8B1F2-9248-1D4E-B8C9-654F91A3D904}">
      <dsp:nvSpPr>
        <dsp:cNvPr id="0" name=""/>
        <dsp:cNvSpPr/>
      </dsp:nvSpPr>
      <dsp:spPr>
        <a:xfrm>
          <a:off x="3992" y="21075"/>
          <a:ext cx="2400645" cy="892800"/>
        </a:xfrm>
        <a:prstGeom prst="rect">
          <a:avLst/>
        </a:prstGeom>
        <a:solidFill>
          <a:srgbClr val="7154D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a:t>1.DOM</a:t>
          </a:r>
          <a:endParaRPr lang="zh-CN" altLang="en-US" sz="3100" kern="1200"/>
        </a:p>
      </dsp:txBody>
      <dsp:txXfrm>
        <a:off x="3992" y="21075"/>
        <a:ext cx="2400645" cy="892800"/>
      </dsp:txXfrm>
    </dsp:sp>
    <dsp:sp modelId="{C8F33F06-14AD-AC4F-AE61-7A687D58B078}">
      <dsp:nvSpPr>
        <dsp:cNvPr id="0" name=""/>
        <dsp:cNvSpPr/>
      </dsp:nvSpPr>
      <dsp:spPr>
        <a:xfrm>
          <a:off x="3992"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C40D40-9E39-8742-8DD8-1E8D9F1747AE}">
      <dsp:nvSpPr>
        <dsp:cNvPr id="0" name=""/>
        <dsp:cNvSpPr/>
      </dsp:nvSpPr>
      <dsp:spPr>
        <a:xfrm>
          <a:off x="2740728" y="21075"/>
          <a:ext cx="2400645" cy="892800"/>
        </a:xfrm>
        <a:prstGeom prst="rect">
          <a:avLst/>
        </a:prstGeom>
        <a:solidFill>
          <a:srgbClr val="7154D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a:t>2.</a:t>
          </a:r>
          <a:r>
            <a:rPr lang="zh-CN" altLang="en-US" sz="3100" kern="1200"/>
            <a:t>事件</a:t>
          </a:r>
        </a:p>
      </dsp:txBody>
      <dsp:txXfrm>
        <a:off x="2740728" y="21075"/>
        <a:ext cx="2400645" cy="892800"/>
      </dsp:txXfrm>
    </dsp:sp>
    <dsp:sp modelId="{D7C3A7B8-8CED-8546-93DA-F5F2DA5B620E}">
      <dsp:nvSpPr>
        <dsp:cNvPr id="0" name=""/>
        <dsp:cNvSpPr/>
      </dsp:nvSpPr>
      <dsp:spPr>
        <a:xfrm>
          <a:off x="2740728"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0D6E5-0F62-A142-BC3C-71DFF4F70CA0}">
      <dsp:nvSpPr>
        <dsp:cNvPr id="0" name=""/>
        <dsp:cNvSpPr/>
      </dsp:nvSpPr>
      <dsp:spPr>
        <a:xfrm>
          <a:off x="5477463" y="21075"/>
          <a:ext cx="2400645" cy="892800"/>
        </a:xfrm>
        <a:prstGeom prst="rect">
          <a:avLst/>
        </a:prstGeom>
        <a:solidFill>
          <a:srgbClr val="7356DD"/>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a:t>3.</a:t>
          </a:r>
          <a:r>
            <a:rPr lang="zh-CN" altLang="en-US" sz="3100" kern="1200"/>
            <a:t>表单编程</a:t>
          </a:r>
        </a:p>
      </dsp:txBody>
      <dsp:txXfrm>
        <a:off x="5477463" y="21075"/>
        <a:ext cx="2400645" cy="892800"/>
      </dsp:txXfrm>
    </dsp:sp>
    <dsp:sp modelId="{D586F78B-AF17-DB42-96E7-202F364BB873}">
      <dsp:nvSpPr>
        <dsp:cNvPr id="0" name=""/>
        <dsp:cNvSpPr/>
      </dsp:nvSpPr>
      <dsp:spPr>
        <a:xfrm>
          <a:off x="5477463"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2FBFC8-AC1D-C84A-8BBD-2E7A8BEFED0C}">
      <dsp:nvSpPr>
        <dsp:cNvPr id="0" name=""/>
        <dsp:cNvSpPr/>
      </dsp:nvSpPr>
      <dsp:spPr>
        <a:xfrm>
          <a:off x="8214199" y="21075"/>
          <a:ext cx="2400645" cy="892800"/>
        </a:xfrm>
        <a:prstGeom prst="rect">
          <a:avLst/>
        </a:prstGeom>
        <a:solidFill>
          <a:srgbClr val="7356DD"/>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a:t>4.</a:t>
          </a:r>
          <a:r>
            <a:rPr lang="zh-CN" altLang="en-US" sz="3100" kern="1200"/>
            <a:t> </a:t>
          </a:r>
          <a:r>
            <a:rPr lang="en-US" altLang="zh-CN" sz="3100" kern="1200"/>
            <a:t>BOM</a:t>
          </a:r>
          <a:endParaRPr lang="zh-CN" altLang="en-US" sz="3100" kern="1200"/>
        </a:p>
      </dsp:txBody>
      <dsp:txXfrm>
        <a:off x="8214199" y="21075"/>
        <a:ext cx="2400645" cy="892800"/>
      </dsp:txXfrm>
    </dsp:sp>
    <dsp:sp modelId="{9BF534F9-691B-7A4C-A935-0D305BF690DC}">
      <dsp:nvSpPr>
        <dsp:cNvPr id="0" name=""/>
        <dsp:cNvSpPr/>
      </dsp:nvSpPr>
      <dsp:spPr>
        <a:xfrm>
          <a:off x="8214199"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3"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2020/11/23</a:t>
            </a:fld>
            <a:endParaRPr lang="zh-CN" altLang="en-US"/>
          </a:p>
        </p:txBody>
      </p:sp>
      <p:sp>
        <p:nvSpPr>
          <p:cNvPr id="4" name="页脚占位符 3"/>
          <p:cNvSpPr>
            <a:spLocks noGrp="1"/>
          </p:cNvSpPr>
          <p:nvPr>
            <p:ph type="ftr" sz="quarter" idx="2"/>
          </p:nvPr>
        </p:nvSpPr>
        <p:spPr>
          <a:xfrm>
            <a:off x="0" y="9720806"/>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3" y="9720806"/>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711200" y="4926014"/>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幻灯片图像占位符 7">
            <a:extLst>
              <a:ext uri="{FF2B5EF4-FFF2-40B4-BE49-F238E27FC236}">
                <a16:creationId xmlns:a16="http://schemas.microsoft.com/office/drawing/2014/main" id="{8D69924C-1317-B84D-ABC7-771CF4B6A062}"/>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2pPr>
    <a:lvl3pPr marL="9144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3pPr>
    <a:lvl4pPr marL="13716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4pPr>
    <a:lvl5pPr marL="18288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code%23Code_value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getModifierState%23Modifier_keys_on_Geck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getModifierState%23Modifier_keys_on_Geck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getModifierState%23Modifier_keys_on_Geck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getModifierState%23Modifier_keys_on_Geck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getModifierState%23Modifier_keys_on_Geck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code%23Code_valu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code%23Code_value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a:xfrm>
            <a:off x="4024313" y="9721850"/>
            <a:ext cx="3078162" cy="512763"/>
          </a:xfrm>
          <a:prstGeom prst="rect">
            <a:avLst/>
          </a:prstGeom>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Array.from()</a:t>
            </a:r>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01759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Array.from()</a:t>
            </a:r>
            <a:r>
              <a:rPr kumimoji="1" lang="zh-CN" altLang="en-US"/>
              <a:t> 可以把</a:t>
            </a:r>
            <a:r>
              <a:rPr kumimoji="1" lang="en-US" altLang="zh-CN"/>
              <a:t> NodeList</a:t>
            </a:r>
            <a:r>
              <a:rPr kumimoji="1" lang="zh-CN" altLang="en-US"/>
              <a:t>转换成数组。。。</a:t>
            </a:r>
            <a:endParaRPr kumimoji="1" lang="en-US" altLang="zh-CN"/>
          </a:p>
          <a:p>
            <a:endParaRPr kumimoji="1" lang="en-US" altLang="zh-CN"/>
          </a:p>
          <a:p>
            <a:r>
              <a:rPr kumimoji="1" lang="zh-CN" altLang="en-US"/>
              <a:t>元素</a:t>
            </a:r>
            <a:r>
              <a:rPr kumimoji="1" lang="en-US" altLang="zh-CN"/>
              <a:t>.closest()</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02625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29233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a:t>得到元素后，我们就可以操作元素的属性了。</a:t>
            </a:r>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48792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362694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54339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4072710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4711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3082950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a:p>
            <a:endParaRPr kumimoji="1" lang="en-US" altLang="zh-CN"/>
          </a:p>
          <a:p>
            <a:r>
              <a:rPr kumimoji="1" lang="zh-CN" altLang="en-US"/>
              <a:t>注意，</a:t>
            </a:r>
            <a:r>
              <a:rPr kumimoji="1" lang="en-US" altLang="zh-CN"/>
              <a:t>`childNodes`</a:t>
            </a:r>
            <a:r>
              <a:rPr kumimoji="1" lang="zh-CN" altLang="en-US"/>
              <a:t>属性是返回一个元素的所有子节点，包括所有文本节点，并且因为空白被当作是文本节点，所以这个集合中经常会有空文本节点。</a:t>
            </a:r>
            <a:endParaRPr kumimoji="1" lang="en-US" altLang="zh-CN"/>
          </a:p>
          <a:p>
            <a:endParaRPr kumimoji="1" lang="en-US" altLang="zh-CN"/>
          </a:p>
          <a:p>
            <a:endParaRPr kumimoji="1" lang="en-US" altLang="zh-CN"/>
          </a:p>
          <a:p>
            <a:r>
              <a:rPr kumimoji="1" lang="en-US" altLang="zh-CN"/>
              <a:t>nodeType</a:t>
            </a:r>
          </a:p>
          <a:p>
            <a:endParaRPr kumimoji="1" lang="en-US" altLang="zh-CN"/>
          </a:p>
          <a:p>
            <a:r>
              <a:rPr kumimoji="1" lang="en-US" altLang="zh-CN"/>
              <a:t>A number that specifies what kind of node this is. Document nodes have value 9. Element nodes have value 1. Text nodes have value 3. Comment nodes have value 8.</a:t>
            </a:r>
          </a:p>
          <a:p>
            <a:endParaRPr kumimoji="1" lang="en-US" altLang="zh-CN"/>
          </a:p>
          <a:p>
            <a:r>
              <a:rPr kumimoji="1" lang="en-US" altLang="zh-CN"/>
              <a:t>nodeValue</a:t>
            </a:r>
          </a:p>
          <a:p>
            <a:endParaRPr kumimoji="1" lang="en-US" altLang="zh-CN"/>
          </a:p>
          <a:p>
            <a:r>
              <a:rPr kumimoji="1" lang="en-US" altLang="zh-CN"/>
              <a:t>The textual content of a Text or Comment node.</a:t>
            </a:r>
          </a:p>
          <a:p>
            <a:endParaRPr kumimoji="1" lang="en-US" altLang="zh-CN"/>
          </a:p>
          <a:p>
            <a:r>
              <a:rPr kumimoji="1" lang="en-US" altLang="zh-CN"/>
              <a:t>nodeName</a:t>
            </a:r>
          </a:p>
          <a:p>
            <a:endParaRPr kumimoji="1" lang="en-US" altLang="zh-CN"/>
          </a:p>
          <a:p>
            <a:r>
              <a:rPr kumimoji="1" lang="en-US" altLang="zh-CN"/>
              <a:t>The HTML tag name of an Element, converted to uppercase.</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751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a:p>
            <a:endParaRPr kumimoji="1" lang="zh-CN" altLang="en-US"/>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437356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008967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10465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1021083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3672748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https://wangdoc.com/javascript/dom/css.html</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75563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https://wangdoc.com/javascript/dom/css.html</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64121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这个对象所包含的属性与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规则一一对应，但是名字需要改写，比如</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background-color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写成</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backgroundColor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。改写的规则是将横杠从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属性名中去除，然后将横杠后的第一个字母大写。如果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属性名是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JavaScript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保留字，则规则名之前需要加上字符串</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，比如</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float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写成</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cssFloat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注意，该对象的属性值都是字符串，设置时必须包括单位，但是不含规则结尾的分号。比如，</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divStyle.width</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不能写为</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，而要写为</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100px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另外，</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Element.style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返回的只是行内样式，并不是该元素的全部样式。通过样式表设置的样式，或者从父元素继承的样式，无法通过这个属性得到。元素的全部样式要通过</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window.getComputedStyle()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得到。</a:t>
            </a:r>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4142839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行内样式（</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inline 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具有最高的优先级，改变行内样式，通常会立即反映出来。但是，网页元素最终的样式是综合各种规则计算出来的。因此，如果想得到元素实际的样式，只读取行内样式是不够的，需要得到浏览器最终计算出来的样式规则。</a:t>
            </a: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另外，</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Element.style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返回的只是行内样式，并不是该元素的全部样式。通过样式表设置的样式，或者从父元素继承的样式，无法通过这个属性得到。元素的全部样式要通过</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window.getComputedStyle()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得到。</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元素的计算样式是浏览器从元素的内联样式和所有样式表中所有适用的样式规则派生（或计算）的属性值集：它是实际用于显示元素的属性集。与内联样式类似，计算样式由</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CSSStyleDeclaration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对象表示。但是，与内联样式不同，计算样式是只读的。您不能设置这些样式，但是计算出来的元素的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CSSStyleDeclaration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对象允许您确定浏览器在呈现该元素时使用的样式属性值。</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93633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https://zhuanlan.zhihu.com/p/163315377</a:t>
            </a:r>
          </a:p>
          <a:p>
            <a:endParaRPr kumimoji="1" lang="en-US" altLang="zh-CN"/>
          </a:p>
          <a:p>
            <a:r>
              <a:rPr kumimoji="1" lang="en-US" altLang="zh-CN"/>
              <a:t>https://zhuanlan.zhihu.com/p/163567786</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249797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378836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a:t>浏览器显示 </a:t>
            </a:r>
            <a:r>
              <a:rPr kumimoji="1" lang="en-US" altLang="zh-CN"/>
              <a:t>HTML</a:t>
            </a:r>
            <a:r>
              <a:rPr kumimoji="1" lang="zh-CN" altLang="en-US"/>
              <a:t> 文档。如果我们想让浏览器执行 </a:t>
            </a:r>
            <a:r>
              <a:rPr kumimoji="1" lang="en-US" altLang="zh-CN"/>
              <a:t>JavaScript</a:t>
            </a:r>
            <a:r>
              <a:rPr kumimoji="1" lang="zh-CN" altLang="en-US"/>
              <a:t> 代码，就必须从 </a:t>
            </a:r>
            <a:r>
              <a:rPr kumimoji="1" lang="en-US" altLang="zh-CN"/>
              <a:t>HTML</a:t>
            </a:r>
            <a:r>
              <a:rPr kumimoji="1" lang="zh-CN" altLang="en-US"/>
              <a:t> 文档中包含（或者引用）该代码，这就是 </a:t>
            </a:r>
            <a:r>
              <a:rPr kumimoji="1" lang="en-US" altLang="zh-CN"/>
              <a:t>HTML</a:t>
            </a:r>
            <a:r>
              <a:rPr kumimoji="1" lang="zh-CN" altLang="en-US"/>
              <a:t> 的</a:t>
            </a:r>
            <a:r>
              <a:rPr kumimoji="1" lang="en-US" altLang="zh-CN"/>
              <a:t> &lt;script&gt;</a:t>
            </a:r>
            <a:r>
              <a:rPr kumimoji="1" lang="zh-CN" altLang="en-US"/>
              <a:t> 标记做的事情。</a:t>
            </a:r>
            <a:endParaRPr kumimoji="1" lang="en-US" altLang="zh-CN"/>
          </a:p>
          <a:p>
            <a:endParaRPr kumimoji="1" lang="en-US" altLang="zh-CN"/>
          </a:p>
          <a:p>
            <a:r>
              <a:rPr kumimoji="1" lang="en-US" altLang="zh-CN"/>
              <a:t>JavaScript </a:t>
            </a:r>
            <a:r>
              <a:rPr kumimoji="1" lang="zh-CN" altLang="en-US"/>
              <a:t>代码可以出现在</a:t>
            </a:r>
            <a:r>
              <a:rPr kumimoji="1" lang="en-US" altLang="zh-CN"/>
              <a:t>HTML</a:t>
            </a:r>
            <a:r>
              <a:rPr kumimoji="1" lang="zh-CN" altLang="en-US"/>
              <a:t>文件内的</a:t>
            </a:r>
            <a:r>
              <a:rPr kumimoji="1" lang="en-US" altLang="zh-CN"/>
              <a:t>&lt;script&gt;</a:t>
            </a:r>
            <a:r>
              <a:rPr kumimoji="1" lang="zh-CN" altLang="en-US"/>
              <a:t>和</a:t>
            </a:r>
            <a:r>
              <a:rPr kumimoji="1" lang="en-US" altLang="zh-CN"/>
              <a:t>&lt;/script&gt;</a:t>
            </a:r>
            <a:r>
              <a:rPr kumimoji="1" lang="zh-CN" altLang="en-US"/>
              <a:t>标记之间</a:t>
            </a:r>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3958723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825209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31</a:t>
            </a:fld>
            <a:endParaRPr lang="zh-CN" altLang="en-US"/>
          </a:p>
        </p:txBody>
      </p:sp>
    </p:spTree>
    <p:extLst>
      <p:ext uri="{BB962C8B-B14F-4D97-AF65-F5344CB8AC3E}">
        <p14:creationId xmlns:p14="http://schemas.microsoft.com/office/powerpoint/2010/main" val="315530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a:t>注册事件处理程序的最简单方法是将事件目标的属性设置为所需的事件处理程序函数。按照惯例，事件处理程序属性的名称由单词“</a:t>
            </a:r>
            <a:r>
              <a:rPr kumimoji="1" lang="en-US" altLang="zh-CN"/>
              <a:t>on”</a:t>
            </a:r>
            <a:r>
              <a:rPr kumimoji="1" lang="zh-CN" altLang="en-US"/>
              <a:t>组成，后跟事件名称：</a:t>
            </a:r>
            <a:r>
              <a:rPr kumimoji="1" lang="en-US" altLang="zh-CN"/>
              <a:t>onclick</a:t>
            </a:r>
            <a:r>
              <a:rPr kumimoji="1" lang="zh-CN" altLang="en-US"/>
              <a:t>、</a:t>
            </a:r>
            <a:r>
              <a:rPr kumimoji="1" lang="en-US" altLang="zh-CN"/>
              <a:t>onchange</a:t>
            </a:r>
            <a:r>
              <a:rPr kumimoji="1" lang="zh-CN" altLang="en-US"/>
              <a:t>、</a:t>
            </a:r>
            <a:r>
              <a:rPr kumimoji="1" lang="en-US" altLang="zh-CN"/>
              <a:t>onload</a:t>
            </a:r>
            <a:r>
              <a:rPr kumimoji="1" lang="zh-CN" altLang="en-US"/>
              <a:t>、</a:t>
            </a:r>
            <a:r>
              <a:rPr kumimoji="1" lang="en-US" altLang="zh-CN"/>
              <a:t>onmouseover</a:t>
            </a:r>
            <a:r>
              <a:rPr kumimoji="1" lang="zh-CN" altLang="en-US"/>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7050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a:t>注册事件处理程序的最简单方法是将事件目标的属性设置为所需的事件处理程序函数。按照惯例，事件处理程序属性的名称由单词“</a:t>
            </a:r>
            <a:r>
              <a:rPr kumimoji="1" lang="en-US" altLang="zh-CN"/>
              <a:t>on”</a:t>
            </a:r>
            <a:r>
              <a:rPr kumimoji="1" lang="zh-CN" altLang="en-US"/>
              <a:t>组成，后跟事件名称：</a:t>
            </a:r>
            <a:r>
              <a:rPr kumimoji="1" lang="en-US" altLang="zh-CN"/>
              <a:t>onclick</a:t>
            </a:r>
            <a:r>
              <a:rPr kumimoji="1" lang="zh-CN" altLang="en-US"/>
              <a:t>、</a:t>
            </a:r>
            <a:r>
              <a:rPr kumimoji="1" lang="en-US" altLang="zh-CN"/>
              <a:t>onchange</a:t>
            </a:r>
            <a:r>
              <a:rPr kumimoji="1" lang="zh-CN" altLang="en-US"/>
              <a:t>、</a:t>
            </a:r>
            <a:r>
              <a:rPr kumimoji="1" lang="en-US" altLang="zh-CN"/>
              <a:t>onload</a:t>
            </a:r>
            <a:r>
              <a:rPr kumimoji="1" lang="zh-CN" altLang="en-US"/>
              <a:t>、</a:t>
            </a:r>
            <a:r>
              <a:rPr kumimoji="1" lang="en-US" altLang="zh-CN"/>
              <a:t>onmouseover</a:t>
            </a:r>
            <a:r>
              <a:rPr kumimoji="1" lang="zh-CN" altLang="en-US"/>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33</a:t>
            </a:fld>
            <a:endParaRPr lang="zh-CN" altLang="en-US"/>
          </a:p>
        </p:txBody>
      </p:sp>
    </p:spTree>
    <p:extLst>
      <p:ext uri="{BB962C8B-B14F-4D97-AF65-F5344CB8AC3E}">
        <p14:creationId xmlns:p14="http://schemas.microsoft.com/office/powerpoint/2010/main" val="2109840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a:t>注册事件处理程序的最简单方法是将事件目标的属性设置为所需的事件处理程序函数。按照惯例，事件处理程序属性的名称由单词“</a:t>
            </a:r>
            <a:r>
              <a:rPr kumimoji="1" lang="en-US" altLang="zh-CN"/>
              <a:t>on”</a:t>
            </a:r>
            <a:r>
              <a:rPr kumimoji="1" lang="zh-CN" altLang="en-US"/>
              <a:t>组成，后跟事件名称：</a:t>
            </a:r>
            <a:r>
              <a:rPr kumimoji="1" lang="en-US" altLang="zh-CN"/>
              <a:t>onclick</a:t>
            </a:r>
            <a:r>
              <a:rPr kumimoji="1" lang="zh-CN" altLang="en-US"/>
              <a:t>、</a:t>
            </a:r>
            <a:r>
              <a:rPr kumimoji="1" lang="en-US" altLang="zh-CN"/>
              <a:t>onchange</a:t>
            </a:r>
            <a:r>
              <a:rPr kumimoji="1" lang="zh-CN" altLang="en-US"/>
              <a:t>、</a:t>
            </a:r>
            <a:r>
              <a:rPr kumimoji="1" lang="en-US" altLang="zh-CN"/>
              <a:t>onload</a:t>
            </a:r>
            <a:r>
              <a:rPr kumimoji="1" lang="zh-CN" altLang="en-US"/>
              <a:t>、</a:t>
            </a:r>
            <a:r>
              <a:rPr kumimoji="1" lang="en-US" altLang="zh-CN"/>
              <a:t>onmouseover</a:t>
            </a:r>
            <a:r>
              <a:rPr kumimoji="1" lang="zh-CN" altLang="en-US"/>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34</a:t>
            </a:fld>
            <a:endParaRPr lang="zh-CN" altLang="en-US"/>
          </a:p>
        </p:txBody>
      </p:sp>
    </p:spTree>
    <p:extLst>
      <p:ext uri="{BB962C8B-B14F-4D97-AF65-F5344CB8AC3E}">
        <p14:creationId xmlns:p14="http://schemas.microsoft.com/office/powerpoint/2010/main" val="1952712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a:t>注册事件处理程序的最简单方法是将事件目标的属性设置为所需的事件处理程序函数。按照惯例，事件处理程序属性的名称由单词“</a:t>
            </a:r>
            <a:r>
              <a:rPr kumimoji="1" lang="en-US" altLang="zh-CN"/>
              <a:t>on”</a:t>
            </a:r>
            <a:r>
              <a:rPr kumimoji="1" lang="zh-CN" altLang="en-US"/>
              <a:t>组成，后跟事件名称：</a:t>
            </a:r>
            <a:r>
              <a:rPr kumimoji="1" lang="en-US" altLang="zh-CN"/>
              <a:t>onclick</a:t>
            </a:r>
            <a:r>
              <a:rPr kumimoji="1" lang="zh-CN" altLang="en-US"/>
              <a:t>、</a:t>
            </a:r>
            <a:r>
              <a:rPr kumimoji="1" lang="en-US" altLang="zh-CN"/>
              <a:t>onchange</a:t>
            </a:r>
            <a:r>
              <a:rPr kumimoji="1" lang="zh-CN" altLang="en-US"/>
              <a:t>、</a:t>
            </a:r>
            <a:r>
              <a:rPr kumimoji="1" lang="en-US" altLang="zh-CN"/>
              <a:t>onload</a:t>
            </a:r>
            <a:r>
              <a:rPr kumimoji="1" lang="zh-CN" altLang="en-US"/>
              <a:t>、</a:t>
            </a:r>
            <a:r>
              <a:rPr kumimoji="1" lang="en-US" altLang="zh-CN"/>
              <a:t>onmouseover</a:t>
            </a:r>
            <a:r>
              <a:rPr kumimoji="1" lang="zh-CN" altLang="en-US"/>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35</a:t>
            </a:fld>
            <a:endParaRPr lang="zh-CN" altLang="en-US"/>
          </a:p>
        </p:txBody>
      </p:sp>
    </p:spTree>
    <p:extLst>
      <p:ext uri="{BB962C8B-B14F-4D97-AF65-F5344CB8AC3E}">
        <p14:creationId xmlns:p14="http://schemas.microsoft.com/office/powerpoint/2010/main" val="3653383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36</a:t>
            </a:fld>
            <a:endParaRPr lang="zh-CN" altLang="en-US"/>
          </a:p>
        </p:txBody>
      </p:sp>
    </p:spTree>
    <p:extLst>
      <p:ext uri="{BB962C8B-B14F-4D97-AF65-F5344CB8AC3E}">
        <p14:creationId xmlns:p14="http://schemas.microsoft.com/office/powerpoint/2010/main" val="320464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事件传播是浏览器决定在哪些对象上触发事件处理程序的过程。对于特定于单个对象的事件，例如</a:t>
            </a:r>
            <a:r>
              <a:rPr lang="en-US" altLang="zh-CN" sz="1200"/>
              <a:t>Window</a:t>
            </a:r>
            <a:r>
              <a:rPr lang="zh-CN" altLang="en-US" sz="1200"/>
              <a:t>对象上的</a:t>
            </a:r>
            <a:r>
              <a:rPr lang="en-US" altLang="zh-CN" sz="1200"/>
              <a:t>load</a:t>
            </a:r>
            <a:r>
              <a:rPr lang="zh-CN" altLang="en-US" sz="1200"/>
              <a:t>事件，不需要传播。但是，当某些类型的事件发生在</a:t>
            </a:r>
            <a:r>
              <a:rPr lang="en-US" altLang="zh-CN" sz="1200"/>
              <a:t>HTML</a:t>
            </a:r>
            <a:r>
              <a:rPr lang="zh-CN" altLang="en-US" sz="1200"/>
              <a:t>文档中的元素上时，它们会传播或“冒泡”到文档树上。如果用户将鼠标移到超链接上，</a:t>
            </a:r>
            <a:r>
              <a:rPr lang="en-US" altLang="zh-CN" sz="1200"/>
              <a:t>mousemove</a:t>
            </a:r>
            <a:r>
              <a:rPr lang="zh-CN" altLang="en-US" sz="1200"/>
              <a:t>事件首先在定义该链接的</a:t>
            </a:r>
            <a:r>
              <a:rPr lang="en-US" altLang="zh-CN" sz="1200"/>
              <a:t>&lt;a&gt;</a:t>
            </a:r>
            <a:r>
              <a:rPr lang="zh-CN" altLang="en-US" sz="1200"/>
              <a:t>元素上激发。然后在包含元素上激发它：可能是</a:t>
            </a:r>
            <a:r>
              <a:rPr lang="en-US" altLang="zh-CN" sz="1200"/>
              <a:t>&lt;p&gt;</a:t>
            </a:r>
            <a:r>
              <a:rPr lang="zh-CN" altLang="en-US" sz="1200"/>
              <a:t>元素、</a:t>
            </a:r>
            <a:r>
              <a:rPr lang="en-US" altLang="zh-CN" sz="1200"/>
              <a:t>&lt;section&gt;</a:t>
            </a:r>
            <a:r>
              <a:rPr lang="zh-CN" altLang="en-US" sz="1200"/>
              <a:t>元素和</a:t>
            </a:r>
            <a:r>
              <a:rPr lang="en-US" altLang="zh-CN" sz="1200"/>
              <a:t>Document</a:t>
            </a:r>
            <a:r>
              <a:rPr lang="zh-CN" altLang="en-US" sz="1200"/>
              <a:t>对象本身。有时在文档或其他容器元素上注册单个事件处理程序比在您感兴趣的每个元素上注册处理程序更方便。事件处理程序可以停止事件的传播，这样它就不会继续冒泡，也不会触发包含元素的处理程序。处理程序通过调用事件对象的方法来实现这一点。在另一种称为事件捕获的事件传播形式中，专门在容器元素上注册的处理程序有机会在事件传递到实际目标之前拦截（或“捕获”）事件。</a:t>
            </a:r>
            <a:endParaRPr lang="en-US" altLang="zh-CN" sz="1200"/>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DOM</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事件流中，实际的目标（</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&lt;div&gt;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元素）在捕获阶段不会接收到事件。这是因为捕获阶段从</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到</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&lt;html&gt;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再到</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&lt;body&gt;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就结束了。下一阶段，即会在</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&lt;div&gt;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元素上触发事件的“到达目标”阶段，通常在事件处理时被认为是冒泡阶段的一部分（稍后讨论）。然后，冒泡阶段开始，事件反向传播至文档。</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大多数支持</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DOM</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事件流的浏览器实现了一个小小的拓展。虽然</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DOM2 Events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规范明确捕获阶段不命中事件目标，但现代浏览器都会在捕获阶段在事件目标上触发事件。最终结果是在事件目标上有两个机会来处理事件。</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注意</a:t>
            </a:r>
            <a:r>
              <a:rPr lang="zh-CN" altLang="en-US">
                <a:effectLst/>
              </a:rPr>
              <a:t>　所有现代浏览器都支持</a:t>
            </a:r>
            <a:r>
              <a:rPr lang="en-US" altLang="zh-CN">
                <a:effectLst/>
              </a:rPr>
              <a:t>DOM</a:t>
            </a:r>
            <a:r>
              <a:rPr lang="zh-CN" altLang="en-US">
                <a:effectLst/>
              </a:rPr>
              <a:t>事件流，只有</a:t>
            </a:r>
            <a:r>
              <a:rPr lang="en-US" altLang="zh-CN">
                <a:effectLst/>
              </a:rPr>
              <a:t>IE8</a:t>
            </a:r>
            <a:r>
              <a:rPr lang="zh-CN" altLang="en-US">
                <a:effectLst/>
              </a:rPr>
              <a:t>及更早版本不支持。</a:t>
            </a:r>
          </a:p>
          <a:p>
            <a:br>
              <a:rPr lang="zh-CN" altLang="en-US"/>
            </a:br>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37</a:t>
            </a:fld>
            <a:endParaRPr lang="zh-CN" altLang="en-US"/>
          </a:p>
        </p:txBody>
      </p:sp>
    </p:spTree>
    <p:extLst>
      <p:ext uri="{BB962C8B-B14F-4D97-AF65-F5344CB8AC3E}">
        <p14:creationId xmlns:p14="http://schemas.microsoft.com/office/powerpoint/2010/main" val="318765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38</a:t>
            </a:fld>
            <a:endParaRPr lang="zh-CN" altLang="en-US"/>
          </a:p>
        </p:txBody>
      </p:sp>
    </p:spTree>
    <p:extLst>
      <p:ext uri="{BB962C8B-B14F-4D97-AF65-F5344CB8AC3E}">
        <p14:creationId xmlns:p14="http://schemas.microsoft.com/office/powerpoint/2010/main" val="1499372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事件发生后，会提供一个事件对象给监听函数，方便进行下一步的处理，这就是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对象，所有的事件都是这个对象的实例，或者说继承了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Event.prototype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对象本身就是一个构造函数，可以用来生成新的实例：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type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是字符串，表示事件的名称；第二个参数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options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是一个对象，表示事件对象的配置。该对象主要有下面两个属性：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bubbles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：布尔值，可选，默认为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，表示事件对象是否冒泡。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：布尔值，可选，默认为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，表示事件是否可以被取消，即能否用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取消这个事件。一旦事件被取消，就好像从来没有发生过，不会触发浏览器对该事件的默认行为。</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look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事件实例，然后使用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dispatchEvent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方法触发该事件。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注意，如果不是显式指定</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bubbles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，生成的事件就只能在“捕获阶段”触发监听函数。</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元素发出一个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事件，该事件默认不会冒泡。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div.addEventListener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方法指定在冒泡阶段监听，因此监听函数不会触发。如果写成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div.addEventListener('click', callback, 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，那么在“捕获阶段”可以监听到这个事件。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另一方面，如果这个事件在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元素上触发：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那么，不管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元素是在冒泡阶段监听，还是在捕获阶段监听，都会触发监听函数。因为这时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元素是事件的目标，不存在是否冒泡的问题，</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元素总是会接收到事件，因此导致监听函数生效。</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2.1 Event.bubbles</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Event.eventPhase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Event.bubbles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属性返回一个布尔值，表示当前事件是否会冒泡。该属性为只读属性，一般用来了解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实例是否可以冒泡。前面说过，除非显式声明，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构造函数生成的事件，默认是不冒泡的。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Event.eventPhase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属性返回一个整数常量，表示事件目前所处的阶段。该属性只读：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phase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event.eventPhase;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Event.eventPhase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的返回值有四种可能：</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，事件目前没有发生。</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，事件目前处于捕获阶段，即处于从祖先节点向目标节点的传播过程中。</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，事件到达目标节点，即</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属性指向的那个节点。</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，事件处于冒泡阶段，即处于从目标节点向祖先节点的反向传播过程中。</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2.2 Event.cancelable</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Event.cancelBubble</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event.defaultPrevented</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属性返回一个布尔值，表示事件是否可以取消。该属性为只读属性，一般用来了解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实例的特性。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大多数浏览器的原生事件是可以取消的。比如，取消</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事件，点击链接将无效。但是除非显式声明，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构造函数生成的事件，默认是不可以取消的。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时，调用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就可以取消这个事件，阻止浏览器对该事件的默认行为。</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如果事件不能取消，调用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会没有任何效果。所以使用这个方法之前，最好用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属性判断一下是否可以取消：</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preventEvent(event)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(event.cancelable) { event.preventDefault();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console.warn(`This event couldn't be canceled.`); console.dir(event); }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Event.cancelBubble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属性是一个布尔值，如果设为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，相当于执行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，可以阻止事件的传播。</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Event.defaultPrevented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属性返回一个布尔值，表示该事件是否调用过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(event.defaultPrevented) { console.log('Event canceled');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2.3 Event.currentTarget</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事件发生以后，会经过捕获和冒泡两个阶段，依次通过多个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节点。因此，任意时点都有两个与事件相关的节点，一个是事件的原始触发节点（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），另一个是事件当前正在通过的节点（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）。前者通常是后者的后代节点。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属性返回事件当前所在的节点，即事件当前正在通过的节点，也就是当前正在执行的监听函数所在的那个节点。随着事件的传播，这个属性的值会变。</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属性返回原始触发事件的那个节点，即事件最初发生的节点。这个属性不会随着事件的传播而改变。</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事件传播过程中，不同节点的监听函数内部的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属性的值是不一样的。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a:t>箭头有点丑，手绘的，见谅哈哈</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&lt;em&gt;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&lt;p&gt;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的子节点，点击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&lt;em&gt;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或者点击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&lt;p&gt;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，都会导致监听函数执行。这时，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e.targe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总是指向原始点击位置的那个节点，而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指向事件传播过程中正在经过的那个节点。由于监听函数只有事件经过时才会触发，所以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总是等同于监听函数内部的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this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也就是说，点击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的时候，</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this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，也等于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，返回两个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；而点击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Here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的时候，</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this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是不等于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e.target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的，故此会返回一个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2.4 Event.type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Event.type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属性返回一个字符串，表示事件类型。事件的类型是在生成事件的时候指定的。该属性只读：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2.5 Event.timeStamp</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Event.timeStamp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属性返回一个毫秒时间戳，表示事件发生的时间。它是相对于网页加载成功开始计算的：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它的返回值有可能是整数，也有可能是小数（高精度时间戳），取决于浏览器的设置。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下面是一个计算鼠标移动速度的例子，显示每秒移动的像素数量：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previousX, previousY, previousT; window.addEventListener('mousemove', e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undefined</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&amp;&amp;</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undefined</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&amp;&amp;</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undefined</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Math.sqrt(Math.pow(deltaX, 2)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Math.pow(deltaY, 2));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e.timeStamp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previousT; console.log(deltaD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1000); } previousX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e.screenX; previousY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e.screenY; previousT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e.timeStamp; }); </a:t>
            </a:r>
          </a:p>
          <a:p>
            <a:r>
              <a:rPr lang="zh-CN" altLang="en-US"/>
              <a:t>由于这个事件记录的内容太多，这里仅仅是一个示意</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2.6 Event.isTrusted</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Event.isTrusted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属性返回一个布尔值，表示该事件是否由真实的用户行为产生。比如，用户点击链接会产生一个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事件，该事件是用户产生的；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构造函数生成的事件，则是脚本产生的。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对象是脚本产生的（前文用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 Event('foo')</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生成的），所以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isTrusted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2.7 Event.detail</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Event.detail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属性只有浏览器的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（用户界面）事件才具有。该属性返回一个数值，表示事件的某种信息。具体含义与事件类型相关。比如，对于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Event.detail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是鼠标按下的次数（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表示三击）；对于鼠标滚轮事件，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Event.detail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是滚轮正向滚动的距离，负值就是负向滚动的距离，返回值总是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的倍数：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Event.preventDefault()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取消浏览器对当前事件的默认行为。比如点击链接后，浏览器默认会跳转到另一个页面，使用这个方法以后，就不会跳转了；再比如，按一下空格键，页面向下滚动一段距离，使用这个方法以后也不会滚动了。该方法生效的前提是，事件对象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，调用该方法没有任何效果。</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注意，该方法只是取消事件对当前元素的默认影响，不会阻止事件的传播。如果要阻止传播，可以使用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上面代码中，浏览器的默认行为是单击会选中单选框，取消这个行为，就导致无法选中单选框。</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利用这个方法，可以为文本输入框设置校验条件。如果用户的输入不符合条件，就无法将字符输入文本框。</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上面代码为文本框的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事件设定监听函数后，将只能输入小写字母，否则输入事件的默认行为（写入文本框）将被取消，导致不能向文本框输入内容。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Event.stopPropagation()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方法阻止事件在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中继续传播，防止再触发定义在别的节点上的监听函数，但是不包括在当前节点上其他的事件监听函数。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stopEvent(e) { e.stopPropagation(); } el.addEventListener('click', stopEvent,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事件将不会进一步冒泡到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节点的父节点。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Event.stopImmediatePropagation()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方法阻止同一个事件的其他监听函数被调用，不管监听函数定义在当前节点还是其他节点。也就是说，该方法阻止事件的传播，比</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更彻底。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如果同一个节点对于同一个事件指定了多个监听函数，这些函数会根据添加的顺序依次调用。只要其中有一个监听函数调用了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方法，其他的监听函数就不会再执行了：</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节点上，为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事件添加了两个监听函数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。由于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调用了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不会被调用。</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Event.composedPath()</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Event.composedPath()</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返回一个数组，成员是事件的最底层节点和依次冒泡经过的所有上层节点（刷新页面后再输入新的代码）：</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事件的最底层节点是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，向上依次是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body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由此我们就能看出冒泡的顺序了。</a:t>
            </a:r>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39</a:t>
            </a:fld>
            <a:endParaRPr lang="zh-CN" altLang="en-US"/>
          </a:p>
        </p:txBody>
      </p:sp>
    </p:spTree>
    <p:extLst>
      <p:ext uri="{BB962C8B-B14F-4D97-AF65-F5344CB8AC3E}">
        <p14:creationId xmlns:p14="http://schemas.microsoft.com/office/powerpoint/2010/main" val="358015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471191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https://developer.mozilla.org/zh-CN/docs/Web/Guide/Events/Creating_and_triggering_events</a:t>
            </a:r>
          </a:p>
          <a:p>
            <a:endParaRPr kumimoji="1" lang="en-US" altLang="zh-CN"/>
          </a:p>
          <a:p>
            <a:endParaRPr kumimoji="1" lang="en-US" altLang="zh-CN"/>
          </a:p>
          <a:p>
            <a:r>
              <a:rPr kumimoji="1" lang="en-US" altLang="zh-CN"/>
              <a:t>https://zhuanlan.zhihu.com/p/73778890</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40</a:t>
            </a:fld>
            <a:endParaRPr lang="zh-CN" altLang="en-US"/>
          </a:p>
        </p:txBody>
      </p:sp>
    </p:spTree>
    <p:extLst>
      <p:ext uri="{BB962C8B-B14F-4D97-AF65-F5344CB8AC3E}">
        <p14:creationId xmlns:p14="http://schemas.microsoft.com/office/powerpoint/2010/main" val="4206157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41</a:t>
            </a:fld>
            <a:endParaRPr lang="zh-CN" altLang="en-US"/>
          </a:p>
        </p:txBody>
      </p:sp>
    </p:spTree>
    <p:extLst>
      <p:ext uri="{BB962C8B-B14F-4D97-AF65-F5344CB8AC3E}">
        <p14:creationId xmlns:p14="http://schemas.microsoft.com/office/powerpoint/2010/main" val="60087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42</a:t>
            </a:fld>
            <a:endParaRPr lang="zh-CN" altLang="en-US"/>
          </a:p>
        </p:txBody>
      </p:sp>
    </p:spTree>
    <p:extLst>
      <p:ext uri="{BB962C8B-B14F-4D97-AF65-F5344CB8AC3E}">
        <p14:creationId xmlns:p14="http://schemas.microsoft.com/office/powerpoint/2010/main" val="2222281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https://blog.csdn.net/Charissa2017/article/details/103863588?utm_medium=distribute.pc_relevant.none-task-blog-BlogCommendFromMachineLearnPai2-5.channel_param&amp;depth_1-utm_source=distribute.pc_relevant.none-task-blog-BlogCommendFromMachineLearnPai2-5.channel_param</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43</a:t>
            </a:fld>
            <a:endParaRPr lang="zh-CN" altLang="en-US"/>
          </a:p>
        </p:txBody>
      </p:sp>
    </p:spTree>
    <p:extLst>
      <p:ext uri="{BB962C8B-B14F-4D97-AF65-F5344CB8AC3E}">
        <p14:creationId xmlns:p14="http://schemas.microsoft.com/office/powerpoint/2010/main" val="4275282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https://blog.csdn.net/Charissa2017/article/details/103863588?utm_medium=distribute.pc_relevant.none-task-blog-BlogCommendFromMachineLearnPai2-5.channel_param&amp;depth_1-utm_source=distribute.pc_relevant.none-task-blog-BlogCommendFromMachineLearnPai2-5.channel_param</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44</a:t>
            </a:fld>
            <a:endParaRPr lang="zh-CN" altLang="en-US"/>
          </a:p>
        </p:txBody>
      </p:sp>
    </p:spTree>
    <p:extLst>
      <p:ext uri="{BB962C8B-B14F-4D97-AF65-F5344CB8AC3E}">
        <p14:creationId xmlns:p14="http://schemas.microsoft.com/office/powerpoint/2010/main" val="1397100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45</a:t>
            </a:fld>
            <a:endParaRPr lang="zh-CN" altLang="en-US"/>
          </a:p>
        </p:txBody>
      </p:sp>
    </p:spTree>
    <p:extLst>
      <p:ext uri="{BB962C8B-B14F-4D97-AF65-F5344CB8AC3E}">
        <p14:creationId xmlns:p14="http://schemas.microsoft.com/office/powerpoint/2010/main" val="405305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46</a:t>
            </a:fld>
            <a:endParaRPr lang="zh-CN" altLang="en-US"/>
          </a:p>
        </p:txBody>
      </p:sp>
    </p:spTree>
    <p:extLst>
      <p:ext uri="{BB962C8B-B14F-4D97-AF65-F5344CB8AC3E}">
        <p14:creationId xmlns:p14="http://schemas.microsoft.com/office/powerpoint/2010/main" val="1472273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47</a:t>
            </a:fld>
            <a:endParaRPr lang="zh-CN" altLang="en-US"/>
          </a:p>
        </p:txBody>
      </p:sp>
    </p:spTree>
    <p:extLst>
      <p:ext uri="{BB962C8B-B14F-4D97-AF65-F5344CB8AC3E}">
        <p14:creationId xmlns:p14="http://schemas.microsoft.com/office/powerpoint/2010/main" val="1281714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48</a:t>
            </a:fld>
            <a:endParaRPr lang="zh-CN" altLang="en-US"/>
          </a:p>
        </p:txBody>
      </p:sp>
    </p:spTree>
    <p:extLst>
      <p:ext uri="{BB962C8B-B14F-4D97-AF65-F5344CB8AC3E}">
        <p14:creationId xmlns:p14="http://schemas.microsoft.com/office/powerpoint/2010/main" val="631915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49</a:t>
            </a:fld>
            <a:endParaRPr lang="zh-CN" altLang="en-US"/>
          </a:p>
        </p:txBody>
      </p:sp>
    </p:spTree>
    <p:extLst>
      <p:ext uri="{BB962C8B-B14F-4D97-AF65-F5344CB8AC3E}">
        <p14:creationId xmlns:p14="http://schemas.microsoft.com/office/powerpoint/2010/main" val="87600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3553818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https://zhuanlan.zhihu.com/p/73284037</a:t>
            </a:r>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50</a:t>
            </a:fld>
            <a:endParaRPr lang="zh-CN" altLang="en-US"/>
          </a:p>
        </p:txBody>
      </p:sp>
    </p:spTree>
    <p:extLst>
      <p:ext uri="{BB962C8B-B14F-4D97-AF65-F5344CB8AC3E}">
        <p14:creationId xmlns:p14="http://schemas.microsoft.com/office/powerpoint/2010/main" val="3128205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https://wordpress.diguage.com/archives/71.html</a:t>
            </a:r>
          </a:p>
          <a:p>
            <a:endParaRPr kumimoji="1" lang="en-US" altLang="zh-CN"/>
          </a:p>
          <a:p>
            <a:r>
              <a:rPr kumimoji="1" lang="en-US" altLang="zh-CN"/>
              <a:t>http://blog.xieliqun.com/2016/08/12/event-delegate/</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51</a:t>
            </a:fld>
            <a:endParaRPr lang="zh-CN" altLang="en-US"/>
          </a:p>
        </p:txBody>
      </p:sp>
    </p:spTree>
    <p:extLst>
      <p:ext uri="{BB962C8B-B14F-4D97-AF65-F5344CB8AC3E}">
        <p14:creationId xmlns:p14="http://schemas.microsoft.com/office/powerpoint/2010/main" val="1049198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https://wordpress.diguage.com/archives/71.html</a:t>
            </a:r>
          </a:p>
          <a:p>
            <a:endParaRPr kumimoji="1" lang="en-US" altLang="zh-CN"/>
          </a:p>
          <a:p>
            <a:r>
              <a:rPr kumimoji="1" lang="en-US" altLang="zh-CN"/>
              <a:t>http://blog.xieliqun.com/2016/08/12/event-delegate/</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52</a:t>
            </a:fld>
            <a:endParaRPr lang="zh-CN" altLang="en-US"/>
          </a:p>
        </p:txBody>
      </p:sp>
    </p:spTree>
    <p:extLst>
      <p:ext uri="{BB962C8B-B14F-4D97-AF65-F5344CB8AC3E}">
        <p14:creationId xmlns:p14="http://schemas.microsoft.com/office/powerpoint/2010/main" val="3927415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 键盘事件的种类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键盘事件由用户击打键盘触发，主要有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三个事件，它们都继承了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：按下键盘时触发。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：按下有值的键时触发，即按下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这样无值的键，这个事件不会触发。对于有值的键，按下时先触发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事件，再触发这个事件。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：松开键盘时触发该事件。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如果用户一直按键不松开，就会连续触发键盘事件，触发的顺序如下：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（重复以上过程）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接口用来描述用户与键盘的互动。这个接口继承了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接口，并且定义了自己的实例属性和实例方法。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构造函数，用来新建键盘事件的实例：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KeyboardEvent(type, options) </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构造函数接受两个参数。第一个参数是字符串，表示事件类型；第二个参数是一个事件配置对象，该参数可选。除了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接口提供的属性，还可以配置以下字段，它们都是可选。</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：字符串，当前按下的键，默认为空字符串。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：字符串，表示当前按下的键的字符串形式，默认为空字符串。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：整数，当前按下的键的位置，默认为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：布尔值，是否重复按键，默认为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KeyboardEvent.altKey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以下属性都是只读属性，返回一个布尔值，表示是否按下对应的键：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下面是一个示例：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KeyboardEvent.code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属性返回一个字符串，表示当前按下的键的字符串形式。该属性只读。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下面是一些常用键的字符串形式，其他键请查</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文档</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9</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digital0</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digital9</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字母键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KeyZ</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功能键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方向键：返回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KeyboardEvent.key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属性返回一个字符串，表示按下的键名。该属性只读。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如果按下的键代表可打印字符，则返回这个字符，比如数字、字母。</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如果按下的键代表不可打印的特殊字符，则返回预定义的键值，比如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Backspace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Tab</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Esc</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Spacebar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Home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Right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PrintScreen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Insert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如果同时按下一个控制键和一个符号键，则返回符号键的键名。比如，按下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，则返回大写的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如果无法识别键名，返回字符串</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Unidentified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KeyboardEvent.location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属性返回一个整数，表示按下的键处在键盘的哪一个区域。它可能取以下值。</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：处在键盘的主区域，或者无法判断处于哪一个区域。</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：处在键盘的左侧，只适用那些有两个位置的键（比如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：处在键盘的右侧，只适用那些有两个位置的键（比如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：处在数字小键盘。</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KeyboardEvent.repeat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返回一个布尔值，代表该键是否被按着不放，以便判断是否重复这个键，即浏览器会持续触发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事件，直到用户松开手为止。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方法返回一个布尔值，表示是否按下或激活指定的功能键。它的常用参数如下：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：大写锁定键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：数字键盘开关键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event.getModifierState('Control')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event.getModifierState('Alt')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event.getModifierState('Meta')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&gt;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上面代码表示，只要</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里面，同时按下任意两个或两个以上的键就返回。</a:t>
            </a:r>
          </a:p>
          <a:p>
            <a:br>
              <a:rPr lang="zh-CN" altLang="en-US"/>
            </a:br>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53</a:t>
            </a:fld>
            <a:endParaRPr lang="zh-CN" altLang="en-US"/>
          </a:p>
        </p:txBody>
      </p:sp>
    </p:spTree>
    <p:extLst>
      <p:ext uri="{BB962C8B-B14F-4D97-AF65-F5344CB8AC3E}">
        <p14:creationId xmlns:p14="http://schemas.microsoft.com/office/powerpoint/2010/main" val="143578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https://zhuanlan.zhihu.com/p/163567786</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鼠标事件的种类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鼠标事件指与鼠标相关的事件，继承了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接口。具体的事件主要有以下一些：</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：按下鼠标（通常是按下主按钮）时触发。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：在同一个元素上双击鼠标时触发。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：释放按下的鼠标键时触发。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：当鼠标在一个节点内部移动时触发。当鼠标持续移动时，该事件会连续触发。为了避免性能问题，建议对该事件的监听函数做一些限定，比如限定一段时间内只能运行一次。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：鼠标进入一个节点时触发，进入子节点会再一次触发这个事件（详见后文）。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：鼠标离开一个节点时触发，离开父节点也会触发这个事件（详见后文）。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contextmenu</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：按下鼠标右键时（上下文菜单出现前）触发，或者按下“上下文菜单键”时触发。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：滚动鼠标的滚轮时触发，该事件继承的是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事件指的是，用户在同一个位置先完成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动作，再完成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动作。因此，触发顺序是，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首先触发，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接着触发，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事件则会在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之后触发。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事件，都是鼠标进入一个节点时触发。两者的区别是，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事件只触发一次，而只要鼠标在节点内部移动，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事件会在子节点上触发多次。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ul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document.querySelector('ul');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mouseenter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事件只会触发一次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以后只要鼠标在节点内移动，都不会再触发这个事件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ul.addEventListener('mouseenter',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'green';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节点以后，只要在子节点上移动，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mouseover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ul.addEventListener('mouseover', e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'orange'; setTimeout(()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上面代码中，在父节点内部进入子节点，不会触发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事件，都是鼠标离开一个节点时触发。两者的区别是，在父元素内部离开一个子元素时，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事件会触发。</a:t>
            </a:r>
          </a:p>
          <a:p>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节点，然后在节点内部移动，不会触发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只有离开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节点时，触发一次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ul.addEventListener('mouseleave',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'purple';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mouseout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ul.addEventListener('mouseout',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'blue';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上面代码中，在父节点内部离开子节点，不会触发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接口代表了鼠标相关的事件，单击（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）等动作，所产生的事件对象都是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实例。此外，滚轮事件和拖拉事件也是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接口，所以拥有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的所有属性和方法。它还有自己的属性和方法。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构造函数，用于新建一个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MouseEvent(type,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构造函数接受两个参数。第一个参数是字符串，表示事件名称；第二个参数是一个事件配置对象，该参数可选。除了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接口的实例配置属性，该对象可以配置以下属性，所有属性都是可选的：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：数值，表示按下了哪一个鼠标按键，默认值为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，表示按下主键（通常是鼠标的左键）或者当前事件没有定义这个属性；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表示按下辅助键（通常是鼠标的中间键），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表示按下次要键（通常是鼠标的右键）。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：数值，表示按下了鼠标的哪些键，是一个三个比特位的二进制值，默认为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（没有按下任何键）。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）表示按下主键（通常是左键），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）表示按下次要键（通常是右键），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）表示按下辅助键（通常是中间键）。因此，如果返回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）就表示同时按下了左键和右键。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：节点对象，表示事件的相关节点，默认为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事件时，表示鼠标刚刚离开的那个元素节点；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事件时，表示鼠标正在进入的那个元素节点。</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上面代码生成一个鼠标点击事件，并触发该事件，通过对事件的监听，我们可以明确的看到这是一个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MouseEvent.altKey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这四个属性都返回一个布尔值，表示事件发生时，是否按下对应的键。它们都是只读属性。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上面代码中，点击网页会输出是否同时按下对应的键。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MouseEvent.button</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属性返回一个数值，表示事件发生时按下了鼠标的哪个键。该属性只读。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：按下主键（通常是左键），或者该事件没有初始化这个属性（比如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：按下辅助键（通常是中键或者滚轮键）。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：按下次键（通常是右键）。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很多可编程鼠标或者游戏鼠标上面都有多出来的按键，这里就是使用了侧边键，故而有</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属性返回一个三个比特位的值，表示同时按下了哪些键。它用来处理同时按下多个鼠标键的情况。该属性只读。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），表示按下左键。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），表示按下中键或滚轮键。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同时按下多个键的时候，每个按下的键对应的比特位都会有值。比如，同时按下左键和右键，会返回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MouseEvent.clientX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属性返回鼠标位置相对于浏览器窗口左上角的水平坐标（单位像素），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这两个属性还分别有一个别名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MouseEvent.movementX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事件之间的水平距离（单位像素）。数值上，它等于下面的计算公式：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previousEvent.screenX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事件之间的垂直距离（单位像素）。数值上，它等于下面的计算公式：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previousEvent.screenY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MouseEvent.screenX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属性返回鼠标位置相对于屏幕左上角的水平坐标（单位像素），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3.6 MouseEvent.offsetX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属性返回鼠标位置与目标节点左侧的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边缘的水平距离（单位像素），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属性返回与目标节点上方的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边缘的垂直距离。这两个属性都是只读属性。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上面代码中，鼠标如果在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元素的中心位置点击，会返回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150 150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。因此中心位置距离左侧和上方的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边缘，等于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像素）加上元素内容区域一半的宽度（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像素）。当然我没有办法那么准确，所以测试结果是随机点击出来的。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3.7 MouseEvent.pageX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属性返回鼠标位置与文档左侧边缘的距离（单位像素），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属性返回与文档上侧边缘的距离（单位像素）。它们的返回值都包括文档不可见的部分。这两个属性都是只读。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上面代码中，页面高度为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像素，会产生垂直滚动条。滚动到页面底部，点击鼠标输出的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值会接近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3.8 MouseEvent.relatedTarget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属性返回事件的相关节点。对于那些没有相关节点的事件，该属性返回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下表列出不同事件的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方法返回一个布尔值，表示有没有按下特定的功能键。它的参数是一个表示</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功能键</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的字符串：</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document.addEventListener('click', e =&gt; { console.log(e.getModifierState('CapsLock'));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上面的代码可以了解用户是否按下了大写键。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WheelEvent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实例，代表鼠标滚轮事件的实例对象。目前，鼠标滚轮相关的事件只有一个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事件，用户滚动鼠标的滚轮，就生成这个事件的实例。</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构造函数，用来生成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构造函数可以接受两个参数，第一个是字符串，表示事件类型，对于滚轮事件来说，这个值目前只能是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。第二个参数是事件的配置对象。该对象的属性除了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的配置属性以外，还可以接受以下几个属性，所有属性都是可选的：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：数值，表示相关的滚动事件的单位，适用于上面三个属性。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表示滚动单位为像素，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表示单位为页，默认为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事件实例除了具有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的实例属性和实例方法，还有一些自己的实例属性，但是没有自己的实例方法。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下面的属性都是只读属性：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：数值，表示上面三个属性的单位，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是页。</a:t>
            </a:r>
          </a:p>
          <a:p>
            <a:br>
              <a:rPr lang="zh-CN" altLang="en-US"/>
            </a:br>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54</a:t>
            </a:fld>
            <a:endParaRPr lang="zh-CN" altLang="en-US"/>
          </a:p>
        </p:txBody>
      </p:sp>
    </p:spTree>
    <p:extLst>
      <p:ext uri="{BB962C8B-B14F-4D97-AF65-F5344CB8AC3E}">
        <p14:creationId xmlns:p14="http://schemas.microsoft.com/office/powerpoint/2010/main" val="1817771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https://zhuanlan.zhihu.com/p/163567786</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鼠标事件的种类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鼠标事件指与鼠标相关的事件，继承了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接口。具体的事件主要有以下一些：</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：按下鼠标（通常是按下主按钮）时触发。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：在同一个元素上双击鼠标时触发。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：释放按下的鼠标键时触发。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：当鼠标在一个节点内部移动时触发。当鼠标持续移动时，该事件会连续触发。为了避免性能问题，建议对该事件的监听函数做一些限定，比如限定一段时间内只能运行一次。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：鼠标进入一个节点时触发，进入子节点会再一次触发这个事件（详见后文）。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：鼠标离开一个节点时触发，离开父节点也会触发这个事件（详见后文）。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contextmenu</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：按下鼠标右键时（上下文菜单出现前）触发，或者按下“上下文菜单键”时触发。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：滚动鼠标的滚轮时触发，该事件继承的是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事件指的是，用户在同一个位置先完成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动作，再完成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动作。因此，触发顺序是，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首先触发，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接着触发，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事件则会在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之后触发。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事件，都是鼠标进入一个节点时触发。两者的区别是，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事件只触发一次，而只要鼠标在节点内部移动，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事件会在子节点上触发多次。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ul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document.querySelector('ul');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mouseenter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事件只会触发一次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以后只要鼠标在节点内移动，都不会再触发这个事件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ul.addEventListener('mouseenter',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'green';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节点以后，只要在子节点上移动，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mouseover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ul.addEventListener('mouseover', e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'orange'; setTimeout(()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上面代码中，在父节点内部进入子节点，不会触发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事件，都是鼠标离开一个节点时触发。两者的区别是，在父元素内部离开一个子元素时，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事件会触发。</a:t>
            </a:r>
          </a:p>
          <a:p>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节点，然后在节点内部移动，不会触发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只有离开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节点时，触发一次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ul.addEventListener('mouseleave',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'purple';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mouseout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ul.addEventListener('mouseout',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'blue';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上面代码中，在父节点内部离开子节点，不会触发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接口代表了鼠标相关的事件，单击（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）等动作，所产生的事件对象都是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实例。此外，滚轮事件和拖拉事件也是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接口，所以拥有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的所有属性和方法。它还有自己的属性和方法。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构造函数，用于新建一个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MouseEvent(type,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构造函数接受两个参数。第一个参数是字符串，表示事件名称；第二个参数是一个事件配置对象，该参数可选。除了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接口的实例配置属性，该对象可以配置以下属性，所有属性都是可选的：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：数值，表示按下了哪一个鼠标按键，默认值为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，表示按下主键（通常是鼠标的左键）或者当前事件没有定义这个属性；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表示按下辅助键（通常是鼠标的中间键），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表示按下次要键（通常是鼠标的右键）。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：数值，表示按下了鼠标的哪些键，是一个三个比特位的二进制值，默认为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（没有按下任何键）。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）表示按下主键（通常是左键），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）表示按下次要键（通常是右键），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）表示按下辅助键（通常是中间键）。因此，如果返回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）就表示同时按下了左键和右键。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：节点对象，表示事件的相关节点，默认为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事件时，表示鼠标刚刚离开的那个元素节点；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事件时，表示鼠标正在进入的那个元素节点。</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上面代码生成一个鼠标点击事件，并触发该事件，通过对事件的监听，我们可以明确的看到这是一个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MouseEvent.altKey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这四个属性都返回一个布尔值，表示事件发生时，是否按下对应的键。它们都是只读属性。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上面代码中，点击网页会输出是否同时按下对应的键。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MouseEvent.button</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属性返回一个数值，表示事件发生时按下了鼠标的哪个键。该属性只读。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：按下主键（通常是左键），或者该事件没有初始化这个属性（比如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：按下辅助键（通常是中键或者滚轮键）。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：按下次键（通常是右键）。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很多可编程鼠标或者游戏鼠标上面都有多出来的按键，这里就是使用了侧边键，故而有</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属性返回一个三个比特位的值，表示同时按下了哪些键。它用来处理同时按下多个鼠标键的情况。该属性只读。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），表示按下左键。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），表示按下中键或滚轮键。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同时按下多个键的时候，每个按下的键对应的比特位都会有值。比如，同时按下左键和右键，会返回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MouseEvent.clientX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属性返回鼠标位置相对于浏览器窗口左上角的水平坐标（单位像素），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这两个属性还分别有一个别名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MouseEvent.movementX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事件之间的水平距离（单位像素）。数值上，它等于下面的计算公式：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previousEvent.screenX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事件之间的垂直距离（单位像素）。数值上，它等于下面的计算公式：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previousEvent.screenY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MouseEvent.screenX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属性返回鼠标位置相对于屏幕左上角的水平坐标（单位像素），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3.6 MouseEvent.offsetX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属性返回鼠标位置与目标节点左侧的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边缘的水平距离（单位像素），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属性返回与目标节点上方的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边缘的垂直距离。这两个属性都是只读属性。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上面代码中，鼠标如果在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元素的中心位置点击，会返回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150 150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。因此中心位置距离左侧和上方的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边缘，等于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像素）加上元素内容区域一半的宽度（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像素）。当然我没有办法那么准确，所以测试结果是随机点击出来的。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3.7 MouseEvent.pageX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属性返回鼠标位置与文档左侧边缘的距离（单位像素），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属性返回与文档上侧边缘的距离（单位像素）。它们的返回值都包括文档不可见的部分。这两个属性都是只读。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上面代码中，页面高度为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像素，会产生垂直滚动条。滚动到页面底部，点击鼠标输出的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值会接近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3.8 MouseEvent.relatedTarget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属性返回事件的相关节点。对于那些没有相关节点的事件，该属性返回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下表列出不同事件的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方法返回一个布尔值，表示有没有按下特定的功能键。它的参数是一个表示</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功能键</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的字符串：</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document.addEventListener('click', e =&gt; { console.log(e.getModifierState('CapsLock'));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上面的代码可以了解用户是否按下了大写键。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WheelEvent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实例，代表鼠标滚轮事件的实例对象。目前，鼠标滚轮相关的事件只有一个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事件，用户滚动鼠标的滚轮，就生成这个事件的实例。</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构造函数，用来生成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构造函数可以接受两个参数，第一个是字符串，表示事件类型，对于滚轮事件来说，这个值目前只能是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。第二个参数是事件的配置对象。该对象的属性除了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的配置属性以外，还可以接受以下几个属性，所有属性都是可选的：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：数值，表示相关的滚动事件的单位，适用于上面三个属性。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表示滚动单位为像素，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表示单位为页，默认为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事件实例除了具有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的实例属性和实例方法，还有一些自己的实例属性，但是没有自己的实例方法。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下面的属性都是只读属性：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：数值，表示上面三个属性的单位，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是页。</a:t>
            </a:r>
          </a:p>
          <a:p>
            <a:br>
              <a:rPr lang="zh-CN" altLang="en-US"/>
            </a:br>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55</a:t>
            </a:fld>
            <a:endParaRPr lang="zh-CN" altLang="en-US"/>
          </a:p>
        </p:txBody>
      </p:sp>
    </p:spTree>
    <p:extLst>
      <p:ext uri="{BB962C8B-B14F-4D97-AF65-F5344CB8AC3E}">
        <p14:creationId xmlns:p14="http://schemas.microsoft.com/office/powerpoint/2010/main" val="3079911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https://zhuanlan.zhihu.com/p/163567786</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鼠标事件的种类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鼠标事件指与鼠标相关的事件，继承了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接口。具体的事件主要有以下一些：</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：按下鼠标（通常是按下主按钮）时触发。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：在同一个元素上双击鼠标时触发。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：释放按下的鼠标键时触发。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：当鼠标在一个节点内部移动时触发。当鼠标持续移动时，该事件会连续触发。为了避免性能问题，建议对该事件的监听函数做一些限定，比如限定一段时间内只能运行一次。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：鼠标进入一个节点时触发，进入子节点会再一次触发这个事件（详见后文）。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：鼠标离开一个节点时触发，离开父节点也会触发这个事件（详见后文）。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contextmenu</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：按下鼠标右键时（上下文菜单出现前）触发，或者按下“上下文菜单键”时触发。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：滚动鼠标的滚轮时触发，该事件继承的是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事件指的是，用户在同一个位置先完成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动作，再完成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动作。因此，触发顺序是，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首先触发，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接着触发，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事件则会在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之后触发。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事件，都是鼠标进入一个节点时触发。两者的区别是，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事件只触发一次，而只要鼠标在节点内部移动，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事件会在子节点上触发多次。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ul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document.querySelector('ul');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mouseenter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事件只会触发一次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以后只要鼠标在节点内移动，都不会再触发这个事件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ul.addEventListener('mouseenter',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'green';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节点以后，只要在子节点上移动，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mouseover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ul.addEventListener('mouseover', e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'orange'; setTimeout(()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上面代码中，在父节点内部进入子节点，不会触发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事件，都是鼠标离开一个节点时触发。两者的区别是，在父元素内部离开一个子元素时，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事件会触发。</a:t>
            </a:r>
          </a:p>
          <a:p>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节点，然后在节点内部移动，不会触发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只有离开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节点时，触发一次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ul.addEventListener('mouseleave',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'purple';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mouseout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ul.addEventListener('mouseout',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'blue';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上面代码中，在父节点内部离开子节点，不会触发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接口代表了鼠标相关的事件，单击（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）等动作，所产生的事件对象都是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实例。此外，滚轮事件和拖拉事件也是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接口，所以拥有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的所有属性和方法。它还有自己的属性和方法。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构造函数，用于新建一个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MouseEvent(type,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构造函数接受两个参数。第一个参数是字符串，表示事件名称；第二个参数是一个事件配置对象，该参数可选。除了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接口的实例配置属性，该对象可以配置以下属性，所有属性都是可选的：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：数值，表示按下了哪一个鼠标按键，默认值为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，表示按下主键（通常是鼠标的左键）或者当前事件没有定义这个属性；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表示按下辅助键（通常是鼠标的中间键），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表示按下次要键（通常是鼠标的右键）。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：数值，表示按下了鼠标的哪些键，是一个三个比特位的二进制值，默认为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（没有按下任何键）。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）表示按下主键（通常是左键），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）表示按下次要键（通常是右键），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）表示按下辅助键（通常是中间键）。因此，如果返回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）就表示同时按下了左键和右键。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：节点对象，表示事件的相关节点，默认为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事件时，表示鼠标刚刚离开的那个元素节点；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事件时，表示鼠标正在进入的那个元素节点。</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上面代码生成一个鼠标点击事件，并触发该事件，通过对事件的监听，我们可以明确的看到这是一个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MouseEvent.altKey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这四个属性都返回一个布尔值，表示事件发生时，是否按下对应的键。它们都是只读属性。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上面代码中，点击网页会输出是否同时按下对应的键。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MouseEvent.button</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属性返回一个数值，表示事件发生时按下了鼠标的哪个键。该属性只读。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：按下主键（通常是左键），或者该事件没有初始化这个属性（比如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：按下辅助键（通常是中键或者滚轮键）。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：按下次键（通常是右键）。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很多可编程鼠标或者游戏鼠标上面都有多出来的按键，这里就是使用了侧边键，故而有</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属性返回一个三个比特位的值，表示同时按下了哪些键。它用来处理同时按下多个鼠标键的情况。该属性只读。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），表示按下左键。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），表示按下中键或滚轮键。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同时按下多个键的时候，每个按下的键对应的比特位都会有值。比如，同时按下左键和右键，会返回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MouseEvent.clientX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属性返回鼠标位置相对于浏览器窗口左上角的水平坐标（单位像素），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这两个属性还分别有一个别名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MouseEvent.movementX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事件之间的水平距离（单位像素）。数值上，它等于下面的计算公式：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previousEvent.screenX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事件之间的垂直距离（单位像素）。数值上，它等于下面的计算公式：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previousEvent.screenY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MouseEvent.screenX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属性返回鼠标位置相对于屏幕左上角的水平坐标（单位像素），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3.6 MouseEvent.offsetX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属性返回鼠标位置与目标节点左侧的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边缘的水平距离（单位像素），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属性返回与目标节点上方的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边缘的垂直距离。这两个属性都是只读属性。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上面代码中，鼠标如果在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元素的中心位置点击，会返回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150 150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。因此中心位置距离左侧和上方的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边缘，等于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像素）加上元素内容区域一半的宽度（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像素）。当然我没有办法那么准确，所以测试结果是随机点击出来的。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3.7 MouseEvent.pageX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属性返回鼠标位置与文档左侧边缘的距离（单位像素），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属性返回与文档上侧边缘的距离（单位像素）。它们的返回值都包括文档不可见的部分。这两个属性都是只读。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上面代码中，页面高度为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像素，会产生垂直滚动条。滚动到页面底部，点击鼠标输出的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值会接近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3.8 MouseEvent.relatedTarget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属性返回事件的相关节点。对于那些没有相关节点的事件，该属性返回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下表列出不同事件的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方法返回一个布尔值，表示有没有按下特定的功能键。它的参数是一个表示</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功能键</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的字符串：</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document.addEventListener('click', e =&gt; { console.log(e.getModifierState('CapsLock'));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上面的代码可以了解用户是否按下了大写键。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WheelEvent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实例，代表鼠标滚轮事件的实例对象。目前，鼠标滚轮相关的事件只有一个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事件，用户滚动鼠标的滚轮，就生成这个事件的实例。</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构造函数，用来生成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构造函数可以接受两个参数，第一个是字符串，表示事件类型，对于滚轮事件来说，这个值目前只能是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。第二个参数是事件的配置对象。该对象的属性除了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的配置属性以外，还可以接受以下几个属性，所有属性都是可选的：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：数值，表示相关的滚动事件的单位，适用于上面三个属性。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表示滚动单位为像素，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表示单位为页，默认为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事件实例除了具有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的实例属性和实例方法，还有一些自己的实例属性，但是没有自己的实例方法。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下面的属性都是只读属性：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：数值，表示上面三个属性的单位，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是页。</a:t>
            </a:r>
          </a:p>
          <a:p>
            <a:br>
              <a:rPr lang="zh-CN" altLang="en-US"/>
            </a:br>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56</a:t>
            </a:fld>
            <a:endParaRPr lang="zh-CN" altLang="en-US"/>
          </a:p>
        </p:txBody>
      </p:sp>
    </p:spTree>
    <p:extLst>
      <p:ext uri="{BB962C8B-B14F-4D97-AF65-F5344CB8AC3E}">
        <p14:creationId xmlns:p14="http://schemas.microsoft.com/office/powerpoint/2010/main" val="3207928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https://zhuanlan.zhihu.com/p/163567786</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鼠标事件的种类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鼠标事件指与鼠标相关的事件，继承了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接口。具体的事件主要有以下一些：</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：按下鼠标（通常是按下主按钮）时触发。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：在同一个元素上双击鼠标时触发。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：释放按下的鼠标键时触发。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：当鼠标在一个节点内部移动时触发。当鼠标持续移动时，该事件会连续触发。为了避免性能问题，建议对该事件的监听函数做一些限定，比如限定一段时间内只能运行一次。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：鼠标进入一个节点时触发，进入子节点会再一次触发这个事件（详见后文）。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：鼠标离开一个节点时触发，离开父节点也会触发这个事件（详见后文）。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contextmenu</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：按下鼠标右键时（上下文菜单出现前）触发，或者按下“上下文菜单键”时触发。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：滚动鼠标的滚轮时触发，该事件继承的是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事件指的是，用户在同一个位置先完成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动作，再完成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动作。因此，触发顺序是，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首先触发，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接着触发，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事件则会在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之后触发。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事件，都是鼠标进入一个节点时触发。两者的区别是，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事件只触发一次，而只要鼠标在节点内部移动，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事件会在子节点上触发多次。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ul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document.querySelector('ul');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mouseenter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事件只会触发一次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以后只要鼠标在节点内移动，都不会再触发这个事件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ul.addEventListener('mouseenter',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'green';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节点以后，只要在子节点上移动，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mouseover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ul.addEventListener('mouseover', e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'orange'; setTimeout(()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上面代码中，在父节点内部进入子节点，不会触发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事件，都是鼠标离开一个节点时触发。两者的区别是，在父元素内部离开一个子元素时，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事件会触发。</a:t>
            </a:r>
          </a:p>
          <a:p>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节点，然后在节点内部移动，不会触发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只有离开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节点时，触发一次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ul.addEventListener('mouseleave',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'purple';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mouseout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ul.addEventListener('mouseout',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'blue';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上面代码中，在父节点内部离开子节点，不会触发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接口代表了鼠标相关的事件，单击（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）等动作，所产生的事件对象都是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实例。此外，滚轮事件和拖拉事件也是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接口，所以拥有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的所有属性和方法。它还有自己的属性和方法。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构造函数，用于新建一个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MouseEvent(type,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构造函数接受两个参数。第一个参数是字符串，表示事件名称；第二个参数是一个事件配置对象，该参数可选。除了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接口的实例配置属性，该对象可以配置以下属性，所有属性都是可选的：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：数值，表示按下了哪一个鼠标按键，默认值为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，表示按下主键（通常是鼠标的左键）或者当前事件没有定义这个属性；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表示按下辅助键（通常是鼠标的中间键），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表示按下次要键（通常是鼠标的右键）。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：数值，表示按下了鼠标的哪些键，是一个三个比特位的二进制值，默认为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（没有按下任何键）。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）表示按下主键（通常是左键），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）表示按下次要键（通常是右键），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）表示按下辅助键（通常是中间键）。因此，如果返回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）就表示同时按下了左键和右键。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：节点对象，表示事件的相关节点，默认为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事件时，表示鼠标刚刚离开的那个元素节点；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事件时，表示鼠标正在进入的那个元素节点。</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上面代码生成一个鼠标点击事件，并触发该事件，通过对事件的监听，我们可以明确的看到这是一个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MouseEvent.altKey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这四个属性都返回一个布尔值，表示事件发生时，是否按下对应的键。它们都是只读属性。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上面代码中，点击网页会输出是否同时按下对应的键。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MouseEvent.button</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属性返回一个数值，表示事件发生时按下了鼠标的哪个键。该属性只读。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：按下主键（通常是左键），或者该事件没有初始化这个属性（比如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：按下辅助键（通常是中键或者滚轮键）。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：按下次键（通常是右键）。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很多可编程鼠标或者游戏鼠标上面都有多出来的按键，这里就是使用了侧边键，故而有</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属性返回一个三个比特位的值，表示同时按下了哪些键。它用来处理同时按下多个鼠标键的情况。该属性只读。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），表示按下左键。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），表示按下中键或滚轮键。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同时按下多个键的时候，每个按下的键对应的比特位都会有值。比如，同时按下左键和右键，会返回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MouseEvent.clientX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属性返回鼠标位置相对于浏览器窗口左上角的水平坐标（单位像素），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这两个属性还分别有一个别名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MouseEvent.movementX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事件之间的水平距离（单位像素）。数值上，它等于下面的计算公式：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previousEvent.screenX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事件之间的垂直距离（单位像素）。数值上，它等于下面的计算公式：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previousEvent.screenY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MouseEvent.screenX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属性返回鼠标位置相对于屏幕左上角的水平坐标（单位像素），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3.6 MouseEvent.offsetX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属性返回鼠标位置与目标节点左侧的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边缘的水平距离（单位像素），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属性返回与目标节点上方的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边缘的垂直距离。这两个属性都是只读属性。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上面代码中，鼠标如果在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元素的中心位置点击，会返回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150 150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。因此中心位置距离左侧和上方的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边缘，等于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像素）加上元素内容区域一半的宽度（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像素）。当然我没有办法那么准确，所以测试结果是随机点击出来的。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3.7 MouseEvent.pageX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属性返回鼠标位置与文档左侧边缘的距离（单位像素），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属性返回与文档上侧边缘的距离（单位像素）。它们的返回值都包括文档不可见的部分。这两个属性都是只读。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上面代码中，页面高度为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像素，会产生垂直滚动条。滚动到页面底部，点击鼠标输出的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值会接近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3.8 MouseEvent.relatedTarget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属性返回事件的相关节点。对于那些没有相关节点的事件，该属性返回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下表列出不同事件的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方法返回一个布尔值，表示有没有按下特定的功能键。它的参数是一个表示</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功能键</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的字符串：</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document.addEventListener('click', e =&gt; { console.log(e.getModifierState('CapsLock'));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上面的代码可以了解用户是否按下了大写键。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WheelEvent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实例，代表鼠标滚轮事件的实例对象。目前，鼠标滚轮相关的事件只有一个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事件，用户滚动鼠标的滚轮，就生成这个事件的实例。</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构造函数，用来生成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构造函数可以接受两个参数，第一个是字符串，表示事件类型，对于滚轮事件来说，这个值目前只能是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。第二个参数是事件的配置对象。该对象的属性除了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的配置属性以外，还可以接受以下几个属性，所有属性都是可选的：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：数值，表示相关的滚动事件的单位，适用于上面三个属性。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表示滚动单位为像素，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表示单位为页，默认为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事件实例除了具有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的实例属性和实例方法，还有一些自己的实例属性，但是没有自己的实例方法。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下面的属性都是只读属性：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：数值，表示上面三个属性的单位，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是页。</a:t>
            </a:r>
          </a:p>
          <a:p>
            <a:br>
              <a:rPr lang="zh-CN" altLang="en-US"/>
            </a:br>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57</a:t>
            </a:fld>
            <a:endParaRPr lang="zh-CN" altLang="en-US"/>
          </a:p>
        </p:txBody>
      </p:sp>
    </p:spTree>
    <p:extLst>
      <p:ext uri="{BB962C8B-B14F-4D97-AF65-F5344CB8AC3E}">
        <p14:creationId xmlns:p14="http://schemas.microsoft.com/office/powerpoint/2010/main" val="1914305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https://zhuanlan.zhihu.com/p/163567786</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鼠标事件的种类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鼠标事件指与鼠标相关的事件，继承了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接口。具体的事件主要有以下一些：</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：按下鼠标（通常是按下主按钮）时触发。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：在同一个元素上双击鼠标时触发。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：释放按下的鼠标键时触发。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：当鼠标在一个节点内部移动时触发。当鼠标持续移动时，该事件会连续触发。为了避免性能问题，建议对该事件的监听函数做一些限定，比如限定一段时间内只能运行一次。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：鼠标进入一个节点时触发，进入子节点会再一次触发这个事件（详见后文）。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：鼠标离开一个节点时触发，离开父节点也会触发这个事件（详见后文）。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contextmenu</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：按下鼠标右键时（上下文菜单出现前）触发，或者按下“上下文菜单键”时触发。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：滚动鼠标的滚轮时触发，该事件继承的是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事件指的是，用户在同一个位置先完成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动作，再完成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动作。因此，触发顺序是，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首先触发，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接着触发，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事件则会在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之后触发。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事件，都是鼠标进入一个节点时触发。两者的区别是，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事件只触发一次，而只要鼠标在节点内部移动，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事件会在子节点上触发多次。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ul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document.querySelector('ul');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mouseenter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事件只会触发一次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以后只要鼠标在节点内移动，都不会再触发这个事件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ul.addEventListener('mouseenter',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'green';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节点以后，只要在子节点上移动，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mouseover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ul.addEventListener('mouseover', e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'orange'; setTimeout(()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上面代码中，在父节点内部进入子节点，不会触发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事件，都是鼠标离开一个节点时触发。两者的区别是，在父元素内部离开一个子元素时，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事件会触发。</a:t>
            </a:r>
          </a:p>
          <a:p>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节点，然后在节点内部移动，不会触发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只有离开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节点时，触发一次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ul.addEventListener('mouseleave',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'purple';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mouseout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ul.addEventListener('mouseout',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'blue';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上面代码中，在父节点内部离开子节点，不会触发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接口代表了鼠标相关的事件，单击（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）等动作，所产生的事件对象都是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实例。此外，滚轮事件和拖拉事件也是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接口，所以拥有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的所有属性和方法。它还有自己的属性和方法。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构造函数，用于新建一个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MouseEvent(type,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构造函数接受两个参数。第一个参数是字符串，表示事件名称；第二个参数是一个事件配置对象，该参数可选。除了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接口的实例配置属性，该对象可以配置以下属性，所有属性都是可选的：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：数值，表示按下了哪一个鼠标按键，默认值为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，表示按下主键（通常是鼠标的左键）或者当前事件没有定义这个属性；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表示按下辅助键（通常是鼠标的中间键），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表示按下次要键（通常是鼠标的右键）。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：数值，表示按下了鼠标的哪些键，是一个三个比特位的二进制值，默认为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（没有按下任何键）。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）表示按下主键（通常是左键），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）表示按下次要键（通常是右键），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）表示按下辅助键（通常是中间键）。因此，如果返回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）就表示同时按下了左键和右键。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：节点对象，表示事件的相关节点，默认为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事件时，表示鼠标刚刚离开的那个元素节点；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事件时，表示鼠标正在进入的那个元素节点。</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上面代码生成一个鼠标点击事件，并触发该事件，通过对事件的监听，我们可以明确的看到这是一个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MouseEvent.altKey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这四个属性都返回一个布尔值，表示事件发生时，是否按下对应的键。它们都是只读属性。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上面代码中，点击网页会输出是否同时按下对应的键。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MouseEvent.button</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属性返回一个数值，表示事件发生时按下了鼠标的哪个键。该属性只读。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：按下主键（通常是左键），或者该事件没有初始化这个属性（比如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：按下辅助键（通常是中键或者滚轮键）。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：按下次键（通常是右键）。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很多可编程鼠标或者游戏鼠标上面都有多出来的按键，这里就是使用了侧边键，故而有</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属性返回一个三个比特位的值，表示同时按下了哪些键。它用来处理同时按下多个鼠标键的情况。该属性只读。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），表示按下左键。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），表示按下中键或滚轮键。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同时按下多个键的时候，每个按下的键对应的比特位都会有值。比如，同时按下左键和右键，会返回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MouseEvent.clientX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属性返回鼠标位置相对于浏览器窗口左上角的水平坐标（单位像素），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这两个属性还分别有一个别名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MouseEvent.movementX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事件之间的水平距离（单位像素）。数值上，它等于下面的计算公式：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previousEvent.screenX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事件之间的垂直距离（单位像素）。数值上，它等于下面的计算公式：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previousEvent.screenY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MouseEvent.screenX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属性返回鼠标位置相对于屏幕左上角的水平坐标（单位像素），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3.6 MouseEvent.offsetX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属性返回鼠标位置与目标节点左侧的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边缘的水平距离（单位像素），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属性返回与目标节点上方的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边缘的垂直距离。这两个属性都是只读属性。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上面代码中，鼠标如果在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元素的中心位置点击，会返回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150 150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。因此中心位置距离左侧和上方的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边缘，等于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像素）加上元素内容区域一半的宽度（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像素）。当然我没有办法那么准确，所以测试结果是随机点击出来的。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3.7 MouseEvent.pageX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属性返回鼠标位置与文档左侧边缘的距离（单位像素），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属性返回与文档上侧边缘的距离（单位像素）。它们的返回值都包括文档不可见的部分。这两个属性都是只读。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上面代码中，页面高度为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像素，会产生垂直滚动条。滚动到页面底部，点击鼠标输出的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值会接近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3.8 MouseEvent.relatedTarget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属性返回事件的相关节点。对于那些没有相关节点的事件，该属性返回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下表列出不同事件的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方法返回一个布尔值，表示有没有按下特定的功能键。它的参数是一个表示</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功能键</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的字符串：</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document.addEventListener('click', e =&gt; { console.log(e.getModifierState('CapsLock'));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上面的代码可以了解用户是否按下了大写键。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WheelEvent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实例，代表鼠标滚轮事件的实例对象。目前，鼠标滚轮相关的事件只有一个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事件，用户滚动鼠标的滚轮，就生成这个事件的实例。</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构造函数，用来生成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构造函数可以接受两个参数，第一个是字符串，表示事件类型，对于滚轮事件来说，这个值目前只能是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。第二个参数是事件的配置对象。该对象的属性除了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的配置属性以外，还可以接受以下几个属性，所有属性都是可选的：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：数值，表示相关的滚动事件的单位，适用于上面三个属性。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表示滚动单位为像素，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表示单位为页，默认为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事件实例除了具有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的实例属性和实例方法，还有一些自己的实例属性，但是没有自己的实例方法。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下面的属性都是只读属性：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：数值，表示上面三个属性的单位，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是页。</a:t>
            </a:r>
          </a:p>
          <a:p>
            <a:br>
              <a:rPr lang="zh-CN" altLang="en-US"/>
            </a:br>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58</a:t>
            </a:fld>
            <a:endParaRPr lang="zh-CN" altLang="en-US"/>
          </a:p>
        </p:txBody>
      </p:sp>
    </p:spTree>
    <p:extLst>
      <p:ext uri="{BB962C8B-B14F-4D97-AF65-F5344CB8AC3E}">
        <p14:creationId xmlns:p14="http://schemas.microsoft.com/office/powerpoint/2010/main" val="2513381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 键盘事件的种类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键盘事件由用户击打键盘触发，主要有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三个事件，它们都继承了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：按下键盘时触发。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：按下有值的键时触发，即按下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这样无值的键，这个事件不会触发。对于有值的键，按下时先触发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事件，再触发这个事件。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：松开键盘时触发该事件。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如果用户一直按键不松开，就会连续触发键盘事件，触发的顺序如下：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（重复以上过程）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接口用来描述用户与键盘的互动。这个接口继承了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接口，并且定义了自己的实例属性和实例方法。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构造函数，用来新建键盘事件的实例：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KeyboardEvent(type, options) </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构造函数接受两个参数。第一个参数是字符串，表示事件类型；第二个参数是一个事件配置对象，该参数可选。除了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接口提供的属性，还可以配置以下字段，它们都是可选。</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：字符串，当前按下的键，默认为空字符串。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：字符串，表示当前按下的键的字符串形式，默认为空字符串。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：整数，当前按下的键的位置，默认为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：布尔值，是否重复按键，默认为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KeyboardEvent.altKey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以下属性都是只读属性，返回一个布尔值，表示是否按下对应的键：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下面是一个示例：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KeyboardEvent.code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属性返回一个字符串，表示当前按下的键的字符串形式。该属性只读。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下面是一些常用键的字符串形式，其他键请查</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文档</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9</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digital0</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digital9</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字母键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KeyZ</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功能键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方向键：返回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KeyboardEvent.key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属性返回一个字符串，表示按下的键名。该属性只读。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如果按下的键代表可打印字符，则返回这个字符，比如数字、字母。</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如果按下的键代表不可打印的特殊字符，则返回预定义的键值，比如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Backspace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Tab</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Esc</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Spacebar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Home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Right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PrintScreen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Insert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如果同时按下一个控制键和一个符号键，则返回符号键的键名。比如，按下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，则返回大写的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如果无法识别键名，返回字符串</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Unidentified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KeyboardEvent.location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属性返回一个整数，表示按下的键处在键盘的哪一个区域。它可能取以下值。</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：处在键盘的主区域，或者无法判断处于哪一个区域。</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：处在键盘的左侧，只适用那些有两个位置的键（比如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：处在键盘的右侧，只适用那些有两个位置的键（比如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：处在数字小键盘。</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KeyboardEvent.repeat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返回一个布尔值，代表该键是否被按着不放，以便判断是否重复这个键，即浏览器会持续触发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事件，直到用户松开手为止。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方法返回一个布尔值，表示是否按下或激活指定的功能键。它的常用参数如下：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：大写锁定键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：数字键盘开关键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event.getModifierState('Control')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event.getModifierState('Alt')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event.getModifierState('Meta')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&gt;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上面代码表示，只要</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里面，同时按下任意两个或两个以上的键就返回。</a:t>
            </a:r>
          </a:p>
          <a:p>
            <a:br>
              <a:rPr lang="zh-CN" altLang="en-US"/>
            </a:br>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59</a:t>
            </a:fld>
            <a:endParaRPr lang="zh-CN" altLang="en-US"/>
          </a:p>
        </p:txBody>
      </p:sp>
    </p:spTree>
    <p:extLst>
      <p:ext uri="{BB962C8B-B14F-4D97-AF65-F5344CB8AC3E}">
        <p14:creationId xmlns:p14="http://schemas.microsoft.com/office/powerpoint/2010/main" val="216537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5099800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 键盘事件的种类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键盘事件由用户击打键盘触发，主要有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三个事件，它们都继承了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：按下键盘时触发。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：按下有值的键时触发，即按下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这样无值的键，这个事件不会触发。对于有值的键，按下时先触发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事件，再触发这个事件。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：松开键盘时触发该事件。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如果用户一直按键不松开，就会连续触发键盘事件，触发的顺序如下：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（重复以上过程）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接口用来描述用户与键盘的互动。这个接口继承了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接口，并且定义了自己的实例属性和实例方法。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构造函数，用来新建键盘事件的实例：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KeyboardEvent(type, options) </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构造函数接受两个参数。第一个参数是字符串，表示事件类型；第二个参数是一个事件配置对象，该参数可选。除了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接口提供的属性，还可以配置以下字段，它们都是可选。</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：字符串，当前按下的键，默认为空字符串。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：字符串，表示当前按下的键的字符串形式，默认为空字符串。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：整数，当前按下的键的位置，默认为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：布尔值，是否重复按键，默认为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KeyboardEvent.altKey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以下属性都是只读属性，返回一个布尔值，表示是否按下对应的键：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下面是一个示例：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KeyboardEvent.code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属性返回一个字符串，表示当前按下的键的字符串形式。该属性只读。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下面是一些常用键的字符串形式，其他键请查</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文档</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9</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digital0</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digital9</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字母键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KeyZ</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功能键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方向键：返回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KeyboardEvent.key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属性返回一个字符串，表示按下的键名。该属性只读。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如果按下的键代表可打印字符，则返回这个字符，比如数字、字母。</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如果按下的键代表不可打印的特殊字符，则返回预定义的键值，比如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Backspace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Tab</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Esc</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Spacebar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Home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Right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PrintScreen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Insert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如果同时按下一个控制键和一个符号键，则返回符号键的键名。比如，按下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，则返回大写的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如果无法识别键名，返回字符串</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Unidentified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KeyboardEvent.location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属性返回一个整数，表示按下的键处在键盘的哪一个区域。它可能取以下值。</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：处在键盘的主区域，或者无法判断处于哪一个区域。</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：处在键盘的左侧，只适用那些有两个位置的键（比如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：处在键盘的右侧，只适用那些有两个位置的键（比如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：处在数字小键盘。</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KeyboardEvent.repeat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返回一个布尔值，代表该键是否被按着不放，以便判断是否重复这个键，即浏览器会持续触发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事件，直到用户松开手为止。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方法返回一个布尔值，表示是否按下或激活指定的功能键。它的常用参数如下：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：大写锁定键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：数字键盘开关键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event.getModifierState('Control')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event.getModifierState('Alt')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event.getModifierState('Meta')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&gt;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上面代码表示，只要</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里面，同时按下任意两个或两个以上的键就返回。</a:t>
            </a:r>
          </a:p>
          <a:p>
            <a:br>
              <a:rPr lang="zh-CN" altLang="en-US"/>
            </a:br>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60</a:t>
            </a:fld>
            <a:endParaRPr lang="zh-CN" altLang="en-US"/>
          </a:p>
        </p:txBody>
      </p:sp>
    </p:spTree>
    <p:extLst>
      <p:ext uri="{BB962C8B-B14F-4D97-AF65-F5344CB8AC3E}">
        <p14:creationId xmlns:p14="http://schemas.microsoft.com/office/powerpoint/2010/main" val="3286501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资源事件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1.1 beforeunload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事件在窗口、文档、各种资源将要卸载前触发。它可以用来防止用户不小心卸载资源。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如果该事件对象的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returnValue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属性是一个非空字符串，那么浏览器就会弹出一个对话框，询问用户是否要卸载该资源。但是，用户指定的字符串可能无法显示，浏览器会展示预定义的字符串。如果用户点击“取消”按钮，资源就不会卸载：</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window.addEventListener('beforeunload', event =&gt; { event.returnValue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'Exit?';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上面代码中，用户如果关闭窗口，浏览器会弹出一个窗口，要求用户确认。</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浏览器对这个事件的行为很不一致，有的浏览器调用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，也会弹出对话框。</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IE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浏览器需要显式返回一个非空的字符串，才会弹出对话框。而且，大多数浏览器在对话框中不显示指定文本，只显示默认文本。因此，可以采用下面的写法，取得最大的兼容性：</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window.addEventListener('beforeunload', e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confirmationMessage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'Exit?'; e.returnValue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confirmationMessage;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confirmationMessage;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注意，许多手机浏览器（比如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Safari</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）默认忽略这个事件，桌面浏览器也有办法忽略这个事件。所以，它可能根本不会生效，不能依赖它来阻止用户关闭浏览器窗口，最好不要使用这个事件。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另外，一旦使用了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事件，浏览器就不会缓存当前网页，使用“回退”按钮将重新向服务器请求网页。这是因为监听这个事件的目的，一般是为了网页状态，这时缓存页面的初始状态就没意义了。</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1.2 unload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事件在窗口关闭或者</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对象将要卸载时触发。它的触发顺序排在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事件后面。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事件发生时，文档处于一个特殊状态。所有资源依然存在，但是对用户来说都不可见，</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互动全部无效。这个事件是无法取消的，即使在监听函数里面抛出错误，也不能停止文档的卸载：</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window.addEventListener('unload', event =&gt; { console.log('Unload');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手机上，浏览器或系统可能会直接丢弃网页，这时该事件根本不会发生。而且跟</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事件一样，一旦使用了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事件，浏览器就不会缓存当前网页，理由同上。因此，任何情况下都不应该依赖这个事件，指定网页卸载时要执行的代码，可以考虑完全不使用这个事件。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该事件可以用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代替。</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1.3 load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error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事件在页面或某个资源加载成功时触发。注意，页面或资源从浏览器缓存加载，并不会触发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window.addEventListener('load', event =&gt; { console.log('Loaded');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error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事件是在页面或资源加载失败时触发。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abort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事件在用户取消加载时触发。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这三个事件实际上属于进度事件，不仅发生在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对象，还发生在各种外部资源上面。浏览网页就是一个加载各种资源的过程，图像（</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image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）、样式表（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style sheet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）、脚本（</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script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）、视频（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video</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）、音频（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audio</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Ajax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请求（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XMLHttpRequest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）等等。这些资源和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XMLHttpRequestUpload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对象，都会触发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error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最后，页面的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事件也可以用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事件代替。</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61</a:t>
            </a:fld>
            <a:endParaRPr lang="zh-CN" altLang="en-US"/>
          </a:p>
        </p:txBody>
      </p:sp>
    </p:spTree>
    <p:extLst>
      <p:ext uri="{BB962C8B-B14F-4D97-AF65-F5344CB8AC3E}">
        <p14:creationId xmlns:p14="http://schemas.microsoft.com/office/powerpoint/2010/main" val="3883618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session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历史事件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2.1 pageshow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默认情况下，浏览器会在当前会话（</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session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）缓存页面，当用户点击“前进</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后退”按钮时，浏览器就会从缓存中加载页面。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事件在页面加载时触发，包括第一次加载和从缓存加载两种情况。如果要指定页面每次加载（不管是不是从浏览器缓存）时都运行的代码，可以放在这个事件的监听函数。</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第一次加载时，它的触发顺序排在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事件后面。从缓存加载时，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事件不会触发，因为网页在缓存中的样子通常是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事件的监听函数运行后的样子，所以不必重复执行。同理，如果是从缓存中加载页面，网页内初始化的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JavaScript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脚本（比如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事件的监听函数）也不会执行：</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window.addEventListener('pageshow', event =&gt; { console.log('pageshow: ', event);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persisted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属性，返回一个布尔值。页面第一次加载时，这个属性是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；当页面从缓存加载时，这个属性是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window.addEventListener('pageshow', e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(e.persisted)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事件类似，当用户通过“前进</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后退”按钮，离开当前页面时触发。它与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事件的区别在于，如果在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对象上定义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事件的监听函数之后，页面不会保存在缓存中，而使用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事件，页面会保存在缓存中。</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事件实例也有一个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persisted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属性，将这个属性设为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，就表示页面要保存在缓存中；设为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，表示网页不保存在缓存中，这时如果设置了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事件的监听函数，该函数将在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事件后立即运行。</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如果页面包含</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&lt;frame&gt;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&lt;iframe&gt;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元素，则</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&lt;frame&gt;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页面的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事件，都会在主页面之前触发。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注意，这两个事件只在浏览器的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对象发生变化时触发，跟网页是否可见没有关系。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2.2 popstate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popstate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事件在浏览器的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对象的当前记录发生显式切换时触发。注意，调用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history.pushState()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，并不会触发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popstate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事件。该事件只在用户在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记录之间显式切换时触发，比如鼠标点击“后退</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前进”按钮，或者在脚本中调用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history.back()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history.forward()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history.go()</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时触发。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该事件对象有一个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属性，保存</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history.pushState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方法为当前记录添加的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p>
          <a:p>
            <a:r>
              <a:rPr lang="zh-CN" altLang="en-US"/>
              <a:t>由于使用</a:t>
            </a:r>
            <a:r>
              <a:rPr lang="en-US" altLang="zh-CN"/>
              <a:t>console.log</a:t>
            </a:r>
            <a:r>
              <a:rPr lang="zh-CN" altLang="en-US"/>
              <a:t>对象会直接记录为</a:t>
            </a:r>
            <a:r>
              <a:rPr lang="en-US" altLang="zh-CN"/>
              <a:t>[Object Object]</a:t>
            </a:r>
            <a:r>
              <a:rPr lang="zh-CN" altLang="en-US"/>
              <a:t>，所以这里直接读取了</a:t>
            </a:r>
            <a:r>
              <a:rPr lang="en-US" altLang="zh-CN"/>
              <a:t>state</a:t>
            </a:r>
            <a:r>
              <a:rPr lang="zh-CN" altLang="en-US"/>
              <a:t>内的</a:t>
            </a:r>
            <a:r>
              <a:rPr lang="en-US" altLang="zh-CN"/>
              <a:t>page</a:t>
            </a:r>
            <a:r>
              <a:rPr lang="zh-CN" altLang="en-US"/>
              <a:t>信息</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pushState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添加了两条记录，然后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方法替换掉当前记录。因此，连续两次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back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方法，会让当前条目退回到原始网址，它没有附带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对象，所以事件的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，然后前进两条记录，又回到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方法添加的记录。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浏览器对于页面首次加载，是否触发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popstate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事件，处理不一样，</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Firefox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不触发该事件。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2.3 hashchange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hashchange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hash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部分（即</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号后面的部分，包括</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号）发生变化时触发。该事件一般在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对象上监听。</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hashchange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的事件实例具有两个特有属性：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oldURL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newURL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属性，分别表示变化前后的完整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62</a:t>
            </a:fld>
            <a:endParaRPr lang="zh-CN" altLang="en-US"/>
          </a:p>
        </p:txBody>
      </p:sp>
    </p:spTree>
    <p:extLst>
      <p:ext uri="{BB962C8B-B14F-4D97-AF65-F5344CB8AC3E}">
        <p14:creationId xmlns:p14="http://schemas.microsoft.com/office/powerpoint/2010/main" val="689651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网页状态事件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DOMContentLoaded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网页下载并解析完成以后，浏览器就会在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对象上触发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事件。这时，仅仅完成了网页的解析（整张页面的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生成了），所有外部资源（样式表、脚本、</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iframe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等等）可能还没有下载结束。也就是说，这个事件比</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事件，发生时间早得多：</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document.addEventListener('DOMContentLoaded', event =&gt; { console.log('DOM Loaded');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注意，网页的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JavaScript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脚本是同步执行的，脚本一旦发生堵塞，将推迟触发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document.addEventListener('DOMContentLoaded', event =&gt; { console.log('DOM Loaded');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这段代码会推迟触发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DOMContentLoaded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for</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i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0; i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1000000000; i</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readystatechange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readystatechange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事件当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XMLHttpRequest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readyState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属性发生变化时触发。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document.readyState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有三个可能的值：</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（网页正在加载）、</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interactive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（网页已经解析完成，但是外部资源仍然处在加载状态）和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complete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（网页和所有外部资源已经结束加载，</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事件即将触发）：</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document.onreadystatechange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(document.readyState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'interactive')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这个事件可以看作</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事件的另一种实现方法。</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63</a:t>
            </a:fld>
            <a:endParaRPr lang="zh-CN" altLang="en-US"/>
          </a:p>
        </p:txBody>
      </p:sp>
    </p:spTree>
    <p:extLst>
      <p:ext uri="{BB962C8B-B14F-4D97-AF65-F5344CB8AC3E}">
        <p14:creationId xmlns:p14="http://schemas.microsoft.com/office/powerpoint/2010/main" val="1808697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窗口事件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4.1 scroll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事件在文档或文档元素滚动时触发，主要出现在用户拖动滚动条：</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window.addEventListener('scroll', callback);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该事件会连续地大量触发，所以它的监听函数之中不应该有非常耗费计算的操作。推荐的做法是使用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requestAnimationFrame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setTimeout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控制该事件的触发频率，然后可以结合</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customEvent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抛出一个新事件：</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const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throttle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(type, name, obj)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const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obj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obj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window;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running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const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func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(running)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running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requestAnimationFrame(() =&gt; { obj.dispatchEvent(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CustomEvent(name)); running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obj.addEventListener(type, func);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将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scroll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事件重定义为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optimizedScroll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throttle('scroll', 'optimizedScroll'); })(); window.addEventListener('optimizedScroll', () =&gt; { console.log('Resource conscious scroll callback!');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函数用于控制事件触发频率，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requestAnimationFrame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方法保证每次页面重绘（每秒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次），只会触发一次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事件的监听函数。也就是说，上面方法将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事件的触发频率，限制在每秒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次。具体来说，就是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事件只要频率低于每秒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次，就会触发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optimizedScroll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事件，从而执行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optimizedScroll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改用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setTimeout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方法，可以放置更大的时间间隔：</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window.addEventListener('scroll', scrollThrottler,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scrollTimeout;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scrollThrottler()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scrollTimeout) { scrollTimeout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setTimeout(() =&gt; { scrollTimeout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actualScrollHandler(); }, 66);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actualScrollHandler()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上面代码中，每次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事件都会执行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scrollThrottler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函数。该函数里面有一个定时器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setTimeout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，每</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66</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毫秒触发一次（每秒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次）真正执行的任务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actualScrollHandler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下面是一个更一般的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函数的写法：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throttle(fn, wait)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time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Date.now();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((time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wait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Date.now())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0) { fn(); time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Date.now(); } } } window.addEventListener('scroll', throttle(callback, 1000));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事件的触发频率，限制在一秒一次。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lodash</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函数库提供了现成的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函数，可以直接使用：</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window.addEventListener('scroll', _.throttle(callback, 1000));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前面介绍过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debounce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的概念，</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与它区别在于，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是“节流”，确保一段时间内只执行一次，而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debounce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是“防抖”，要连续操作结束后再执行。以网页滚动为例，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debounce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要等到用户停止滚动后才执行，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则是如果用户一直在滚动网页，那么在滚动过程中还是会执行。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4.2 resize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resize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事件在改变浏览器窗口大小时触发，主要发生在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resizeMethod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(document.body.clientWidth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768) { console.log('Mobile device'); } }; window.addEventListener('resize', resizeMethod,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该事件也会连续地大量触发，所以最好像上面的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事件一样，通过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函数控制事件触发频率。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4.3 fullscreenchange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fullscreenerror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fullscreenchange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事件在进入或退出全屏状态时触发，该事件发生在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对象上面：</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document.addEventListener('fullscreenchange', event =&gt; { console.log(document.fullscreenElement);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fullscreenerror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事件在浏览器无法切换到全屏状态时触发。</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64</a:t>
            </a:fld>
            <a:endParaRPr lang="zh-CN" altLang="en-US"/>
          </a:p>
        </p:txBody>
      </p:sp>
    </p:spTree>
    <p:extLst>
      <p:ext uri="{BB962C8B-B14F-4D97-AF65-F5344CB8AC3E}">
        <p14:creationId xmlns:p14="http://schemas.microsoft.com/office/powerpoint/2010/main" val="1138818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剪贴板事件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以下三个事件属于剪贴板操作的相关事件：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：将选中的内容从文档中移除，加入剪贴板时触发。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copy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：进行复制动作时触发。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paste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：剪贴板内容粘贴到文档后触发。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这三个事件都是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ClipboardEvent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ClipboardEvent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有一个实例属性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clipboardData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DataTransfer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对象，存放剪贴的数据。具体的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API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接口和操作方法，请看前一章节的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DataTransfer</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对象部分：</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document.addEventListener('copy', e =&gt; { e.clipboardData.setData('text/plain', 'Hello, world!'); e.clipboardData.setData('text/html', '&lt;b&gt;Hello, world!&lt;/b&gt;'); e.preventDefault();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上面的代码使得复制进入剪贴板的，都是开发者指定的数据，而不是用户想要拷贝的数据。</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65</a:t>
            </a:fld>
            <a:endParaRPr lang="zh-CN" altLang="en-US"/>
          </a:p>
        </p:txBody>
      </p:sp>
    </p:spTree>
    <p:extLst>
      <p:ext uri="{BB962C8B-B14F-4D97-AF65-F5344CB8AC3E}">
        <p14:creationId xmlns:p14="http://schemas.microsoft.com/office/powerpoint/2010/main" val="3115753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66</a:t>
            </a:fld>
            <a:endParaRPr lang="zh-CN" altLang="en-US"/>
          </a:p>
        </p:txBody>
      </p:sp>
    </p:spTree>
    <p:extLst>
      <p:ext uri="{BB962C8B-B14F-4D97-AF65-F5344CB8AC3E}">
        <p14:creationId xmlns:p14="http://schemas.microsoft.com/office/powerpoint/2010/main" val="25067008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67</a:t>
            </a:fld>
            <a:endParaRPr lang="zh-CN" altLang="en-US"/>
          </a:p>
        </p:txBody>
      </p:sp>
    </p:spTree>
    <p:extLst>
      <p:ext uri="{BB962C8B-B14F-4D97-AF65-F5344CB8AC3E}">
        <p14:creationId xmlns:p14="http://schemas.microsoft.com/office/powerpoint/2010/main" val="2523811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https://zhuanlan.zhihu.com/p/163315377</a:t>
            </a:r>
          </a:p>
          <a:p>
            <a:endParaRPr kumimoji="1" lang="en-US" altLang="zh-CN"/>
          </a:p>
          <a:p>
            <a:r>
              <a:rPr kumimoji="1" lang="en-US" altLang="zh-CN"/>
              <a:t>https://zhuanlan.zhihu.com/p/163567786</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68</a:t>
            </a:fld>
            <a:endParaRPr lang="zh-CN" altLang="en-US"/>
          </a:p>
        </p:txBody>
      </p:sp>
    </p:spTree>
    <p:extLst>
      <p:ext uri="{BB962C8B-B14F-4D97-AF65-F5344CB8AC3E}">
        <p14:creationId xmlns:p14="http://schemas.microsoft.com/office/powerpoint/2010/main" val="599491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69</a:t>
            </a:fld>
            <a:endParaRPr lang="zh-CN" altLang="en-US"/>
          </a:p>
        </p:txBody>
      </p:sp>
    </p:spTree>
    <p:extLst>
      <p:ext uri="{BB962C8B-B14F-4D97-AF65-F5344CB8AC3E}">
        <p14:creationId xmlns:p14="http://schemas.microsoft.com/office/powerpoint/2010/main" val="2432046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2553484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70</a:t>
            </a:fld>
            <a:endParaRPr lang="zh-CN" altLang="en-US"/>
          </a:p>
        </p:txBody>
      </p:sp>
    </p:spTree>
    <p:extLst>
      <p:ext uri="{BB962C8B-B14F-4D97-AF65-F5344CB8AC3E}">
        <p14:creationId xmlns:p14="http://schemas.microsoft.com/office/powerpoint/2010/main" val="4414518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71</a:t>
            </a:fld>
            <a:endParaRPr lang="zh-CN" altLang="en-US"/>
          </a:p>
        </p:txBody>
      </p:sp>
    </p:spTree>
    <p:extLst>
      <p:ext uri="{BB962C8B-B14F-4D97-AF65-F5344CB8AC3E}">
        <p14:creationId xmlns:p14="http://schemas.microsoft.com/office/powerpoint/2010/main" val="359316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72</a:t>
            </a:fld>
            <a:endParaRPr lang="zh-CN" altLang="en-US"/>
          </a:p>
        </p:txBody>
      </p:sp>
    </p:spTree>
    <p:extLst>
      <p:ext uri="{BB962C8B-B14F-4D97-AF65-F5344CB8AC3E}">
        <p14:creationId xmlns:p14="http://schemas.microsoft.com/office/powerpoint/2010/main" val="29642195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73</a:t>
            </a:fld>
            <a:endParaRPr lang="zh-CN" altLang="en-US"/>
          </a:p>
        </p:txBody>
      </p:sp>
    </p:spTree>
    <p:extLst>
      <p:ext uri="{BB962C8B-B14F-4D97-AF65-F5344CB8AC3E}">
        <p14:creationId xmlns:p14="http://schemas.microsoft.com/office/powerpoint/2010/main" val="33952040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a:t>https://zhuanlan.zhihu.com/p/163315377</a:t>
            </a:r>
          </a:p>
          <a:p>
            <a:endParaRPr kumimoji="1" lang="en-US" altLang="zh-CN"/>
          </a:p>
          <a:p>
            <a:r>
              <a:rPr kumimoji="1" lang="en-US" altLang="zh-CN"/>
              <a:t>https://zhuanlan.zhihu.com/p/163567786</a:t>
            </a:r>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74</a:t>
            </a:fld>
            <a:endParaRPr lang="zh-CN" altLang="en-US"/>
          </a:p>
        </p:txBody>
      </p:sp>
    </p:spTree>
    <p:extLst>
      <p:ext uri="{BB962C8B-B14F-4D97-AF65-F5344CB8AC3E}">
        <p14:creationId xmlns:p14="http://schemas.microsoft.com/office/powerpoint/2010/main" val="3111098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75</a:t>
            </a:fld>
            <a:endParaRPr lang="zh-CN" altLang="en-US"/>
          </a:p>
        </p:txBody>
      </p:sp>
    </p:spTree>
    <p:extLst>
      <p:ext uri="{BB962C8B-B14F-4D97-AF65-F5344CB8AC3E}">
        <p14:creationId xmlns:p14="http://schemas.microsoft.com/office/powerpoint/2010/main" val="37621461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76</a:t>
            </a:fld>
            <a:endParaRPr lang="zh-CN" altLang="en-US"/>
          </a:p>
        </p:txBody>
      </p:sp>
    </p:spTree>
    <p:extLst>
      <p:ext uri="{BB962C8B-B14F-4D97-AF65-F5344CB8AC3E}">
        <p14:creationId xmlns:p14="http://schemas.microsoft.com/office/powerpoint/2010/main" val="4071215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77</a:t>
            </a:fld>
            <a:endParaRPr lang="zh-CN" altLang="en-US"/>
          </a:p>
        </p:txBody>
      </p:sp>
    </p:spTree>
    <p:extLst>
      <p:ext uri="{BB962C8B-B14F-4D97-AF65-F5344CB8AC3E}">
        <p14:creationId xmlns:p14="http://schemas.microsoft.com/office/powerpoint/2010/main" val="3883235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78</a:t>
            </a:fld>
            <a:endParaRPr lang="zh-CN" altLang="en-US"/>
          </a:p>
        </p:txBody>
      </p:sp>
    </p:spTree>
    <p:extLst>
      <p:ext uri="{BB962C8B-B14F-4D97-AF65-F5344CB8AC3E}">
        <p14:creationId xmlns:p14="http://schemas.microsoft.com/office/powerpoint/2010/main" val="23024885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79</a:t>
            </a:fld>
            <a:endParaRPr lang="zh-CN" altLang="en-US"/>
          </a:p>
        </p:txBody>
      </p:sp>
    </p:spTree>
    <p:extLst>
      <p:ext uri="{BB962C8B-B14F-4D97-AF65-F5344CB8AC3E}">
        <p14:creationId xmlns:p14="http://schemas.microsoft.com/office/powerpoint/2010/main" val="196861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8924946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80</a:t>
            </a:fld>
            <a:endParaRPr lang="zh-CN" altLang="en-US"/>
          </a:p>
        </p:txBody>
      </p:sp>
    </p:spTree>
    <p:extLst>
      <p:ext uri="{BB962C8B-B14F-4D97-AF65-F5344CB8AC3E}">
        <p14:creationId xmlns:p14="http://schemas.microsoft.com/office/powerpoint/2010/main" val="3531643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81</a:t>
            </a:fld>
            <a:endParaRPr lang="zh-CN" altLang="en-US"/>
          </a:p>
        </p:txBody>
      </p:sp>
    </p:spTree>
    <p:extLst>
      <p:ext uri="{BB962C8B-B14F-4D97-AF65-F5344CB8AC3E}">
        <p14:creationId xmlns:p14="http://schemas.microsoft.com/office/powerpoint/2010/main" val="18601663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82</a:t>
            </a:fld>
            <a:endParaRPr lang="zh-CN" altLang="en-US"/>
          </a:p>
        </p:txBody>
      </p:sp>
    </p:spTree>
    <p:extLst>
      <p:ext uri="{BB962C8B-B14F-4D97-AF65-F5344CB8AC3E}">
        <p14:creationId xmlns:p14="http://schemas.microsoft.com/office/powerpoint/2010/main" val="1805210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4313" y="9721850"/>
            <a:ext cx="3078162" cy="512763"/>
          </a:xfrm>
          <a:prstGeom prst="rect">
            <a:avLst/>
          </a:prstGeom>
        </p:spPr>
        <p:txBody>
          <a:bodyPr/>
          <a:lstStyle/>
          <a:p>
            <a:fld id="{85D0DACE-38E0-42D2-9336-2B707D34BC6D}" type="slidenum">
              <a:rPr lang="zh-CN" altLang="en-US" smtClean="0"/>
              <a:t>83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a:p>
          <a:p>
            <a:endParaRPr kumimoji="1" lang="en-US" altLang="zh-CN"/>
          </a:p>
          <a:p>
            <a:endParaRPr kumimoji="1" lang="en-US" altLang="zh-CN"/>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2607133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b="1">
                <a:solidFill>
                  <a:schemeClr val="bg1"/>
                </a:solidFill>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bg1"/>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8" name="矩形 7">
            <a:extLst>
              <a:ext uri="{FF2B5EF4-FFF2-40B4-BE49-F238E27FC236}">
                <a16:creationId xmlns:a16="http://schemas.microsoft.com/office/drawing/2014/main" id="{1C256809-D776-1949-834D-47FD43F13F1F}"/>
              </a:ext>
            </a:extLst>
          </p:cNvPr>
          <p:cNvSpPr/>
          <p:nvPr userDrawn="1"/>
        </p:nvSpPr>
        <p:spPr>
          <a:xfrm flipV="1">
            <a:off x="2703681" y="3519860"/>
            <a:ext cx="7535536" cy="72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848BFE9-47D3-2B4D-B882-BA13F352D101}"/>
              </a:ext>
            </a:extLst>
          </p:cNvPr>
          <p:cNvSpPr>
            <a:spLocks noGrp="1"/>
          </p:cNvSpPr>
          <p:nvPr>
            <p:ph type="body" sz="quarter" idx="10" hasCustomPrompt="1"/>
          </p:nvPr>
        </p:nvSpPr>
        <p:spPr>
          <a:xfrm>
            <a:off x="2757488" y="495300"/>
            <a:ext cx="6491287" cy="809625"/>
          </a:xfrm>
        </p:spPr>
        <p:txBody>
          <a:bodyPr anchor="ctr">
            <a:noAutofit/>
          </a:bodyPr>
          <a:lstStyle>
            <a:lvl1pPr marL="0" indent="0" algn="ctr">
              <a:buNone/>
              <a:defRPr sz="4000">
                <a:solidFill>
                  <a:schemeClr val="bg1"/>
                </a:solidFill>
              </a:defRPr>
            </a:lvl1pPr>
            <a:lvl2pPr>
              <a:defRPr sz="4000">
                <a:solidFill>
                  <a:schemeClr val="bg1"/>
                </a:solidFill>
              </a:defRPr>
            </a:lvl2pPr>
            <a:lvl3pPr>
              <a:defRPr sz="4000">
                <a:solidFill>
                  <a:schemeClr val="bg1"/>
                </a:solidFill>
              </a:defRPr>
            </a:lvl3pPr>
            <a:lvl4pPr>
              <a:defRPr sz="4000">
                <a:solidFill>
                  <a:schemeClr val="bg1"/>
                </a:solidFill>
              </a:defRPr>
            </a:lvl4pPr>
            <a:lvl5pPr>
              <a:defRPr sz="4000">
                <a:solidFill>
                  <a:schemeClr val="bg1"/>
                </a:solidFill>
              </a:defRPr>
            </a:lvl5pPr>
          </a:lstStyle>
          <a:p>
            <a:pPr lvl="0"/>
            <a:r>
              <a:rPr kumimoji="1" lang="zh-CN" altLang="en-US" dirty="0"/>
              <a:t>目录</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488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920A8AA-6BC1-814F-8DB1-802490A49D70}"/>
              </a:ext>
            </a:extLst>
          </p:cNvPr>
          <p:cNvSpPr>
            <a:spLocks noGrp="1"/>
          </p:cNvSpPr>
          <p:nvPr>
            <p:ph type="ctrTitle" hasCustomPrompt="1"/>
          </p:nvPr>
        </p:nvSpPr>
        <p:spPr>
          <a:xfrm>
            <a:off x="9268236" y="444916"/>
            <a:ext cx="2923763" cy="385445"/>
          </a:xfrm>
        </p:spPr>
        <p:txBody>
          <a:bodyPr anchor="b">
            <a:normAutofit/>
          </a:bodyPr>
          <a:lstStyle>
            <a:lvl1pPr algn="l">
              <a:defRPr sz="1800">
                <a:solidFill>
                  <a:schemeClr val="bg1"/>
                </a:solidFill>
                <a:effectLst>
                  <a:outerShdw blurRad="38100" dist="38100" dir="2700000" algn="tl">
                    <a:srgbClr val="000000">
                      <a:alpha val="43137"/>
                    </a:srgbClr>
                  </a:outerShdw>
                </a:effectLst>
              </a:defRPr>
            </a:lvl1pPr>
          </a:lstStyle>
          <a:p>
            <a:r>
              <a:rPr lang="zh-CN" altLang="en-US" dirty="0"/>
              <a:t>填入课程名称</a:t>
            </a:r>
          </a:p>
        </p:txBody>
      </p:sp>
      <p:sp>
        <p:nvSpPr>
          <p:cNvPr id="6" name="内容占位符 2">
            <a:extLst>
              <a:ext uri="{FF2B5EF4-FFF2-40B4-BE49-F238E27FC236}">
                <a16:creationId xmlns:a16="http://schemas.microsoft.com/office/drawing/2014/main" id="{A759BC68-2323-CA4B-8838-DBC0038F0466}"/>
              </a:ext>
            </a:extLst>
          </p:cNvPr>
          <p:cNvSpPr>
            <a:spLocks noGrp="1"/>
          </p:cNvSpPr>
          <p:nvPr>
            <p:ph sz="half" idx="1"/>
          </p:nvPr>
        </p:nvSpPr>
        <p:spPr>
          <a:xfrm>
            <a:off x="937986" y="1811111"/>
            <a:ext cx="5181600" cy="4351338"/>
          </a:xfrm>
        </p:spPr>
        <p:txBody>
          <a:bodyPr>
            <a:normAutofit/>
          </a:bodyPr>
          <a:lstStyle>
            <a:lvl1pPr marL="228600" indent="-228600">
              <a:lnSpc>
                <a:spcPct val="150000"/>
              </a:lnSpc>
              <a:buClr>
                <a:srgbClr val="88A85B"/>
              </a:buClr>
              <a:buSzPct val="130000"/>
              <a:buFont typeface="Apple Symbols" panose="02000000000000000000" pitchFamily="2" charset="-79"/>
              <a:buChar char="⦿"/>
              <a:defRPr sz="2000">
                <a:solidFill>
                  <a:srgbClr val="477DEB"/>
                </a:solidFill>
              </a:defRPr>
            </a:lvl1pPr>
            <a:lvl2pPr marL="685800" indent="-228600">
              <a:lnSpc>
                <a:spcPct val="150000"/>
              </a:lnSpc>
              <a:buClr>
                <a:srgbClr val="88A85B"/>
              </a:buClr>
              <a:buSzPct val="130000"/>
              <a:buFont typeface="Apple Symbols" panose="02000000000000000000" pitchFamily="2" charset="-79"/>
              <a:buChar char="⦿"/>
              <a:defRPr sz="1800">
                <a:solidFill>
                  <a:srgbClr val="477DEB"/>
                </a:solidFill>
              </a:defRPr>
            </a:lvl2pPr>
            <a:lvl3pPr marL="1143000" indent="-228600">
              <a:lnSpc>
                <a:spcPct val="150000"/>
              </a:lnSpc>
              <a:buClr>
                <a:srgbClr val="88A85B"/>
              </a:buClr>
              <a:buSzPct val="130000"/>
              <a:buFont typeface="Apple Symbols" panose="02000000000000000000" pitchFamily="2" charset="-79"/>
              <a:buChar char="⦿"/>
              <a:defRPr sz="1600">
                <a:solidFill>
                  <a:srgbClr val="477DEB"/>
                </a:solidFill>
              </a:defRPr>
            </a:lvl3pPr>
            <a:lvl4pPr marL="1600200" indent="-228600">
              <a:lnSpc>
                <a:spcPct val="150000"/>
              </a:lnSpc>
              <a:buClr>
                <a:srgbClr val="88A85B"/>
              </a:buClr>
              <a:buSzPct val="130000"/>
              <a:buFont typeface="Apple Symbols" panose="02000000000000000000" pitchFamily="2" charset="-79"/>
              <a:buChar char="⦿"/>
              <a:defRPr sz="1600">
                <a:solidFill>
                  <a:srgbClr val="477DEB"/>
                </a:solidFill>
              </a:defRPr>
            </a:lvl4pPr>
            <a:lvl5pPr marL="2057400" indent="-228600">
              <a:lnSpc>
                <a:spcPct val="150000"/>
              </a:lnSpc>
              <a:buClr>
                <a:srgbClr val="88A85B"/>
              </a:buClr>
              <a:buSzPct val="130000"/>
              <a:buFont typeface="Apple Symbols" panose="02000000000000000000" pitchFamily="2" charset="-79"/>
              <a:buChar char="⦿"/>
              <a:defRPr sz="1600">
                <a:solidFill>
                  <a:srgbClr val="477DEB"/>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3">
            <a:extLst>
              <a:ext uri="{FF2B5EF4-FFF2-40B4-BE49-F238E27FC236}">
                <a16:creationId xmlns:a16="http://schemas.microsoft.com/office/drawing/2014/main" id="{33086BB6-8FD6-F145-AB33-427A11C0C68C}"/>
              </a:ext>
            </a:extLst>
          </p:cNvPr>
          <p:cNvSpPr>
            <a:spLocks noGrp="1"/>
          </p:cNvSpPr>
          <p:nvPr>
            <p:ph sz="half" idx="2"/>
          </p:nvPr>
        </p:nvSpPr>
        <p:spPr>
          <a:xfrm>
            <a:off x="6271986" y="1811111"/>
            <a:ext cx="5181600" cy="4351338"/>
          </a:xfrm>
        </p:spPr>
        <p:txBody>
          <a:bodyPr>
            <a:normAutofit/>
          </a:bodyPr>
          <a:lstStyle>
            <a:lvl1pPr marL="2286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1pPr>
            <a:lvl2pPr marL="6858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2pPr>
            <a:lvl3pPr marL="11430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3pPr>
            <a:lvl4pPr marL="16002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4pPr>
            <a:lvl5pPr marL="20574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椭圆 8">
            <a:extLst>
              <a:ext uri="{FF2B5EF4-FFF2-40B4-BE49-F238E27FC236}">
                <a16:creationId xmlns:a16="http://schemas.microsoft.com/office/drawing/2014/main" id="{9CB94B47-A234-6145-812D-2BC276D6B8D5}"/>
              </a:ext>
            </a:extLst>
          </p:cNvPr>
          <p:cNvSpPr/>
          <p:nvPr userDrawn="1"/>
        </p:nvSpPr>
        <p:spPr>
          <a:xfrm>
            <a:off x="625475" y="381635"/>
            <a:ext cx="371475" cy="371475"/>
          </a:xfrm>
          <a:prstGeom prst="ellipse">
            <a:avLst/>
          </a:prstGeom>
          <a:solidFill>
            <a:srgbClr val="6A5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5830E55-9809-5F4A-89A9-7DC900F46B05}"/>
              </a:ext>
            </a:extLst>
          </p:cNvPr>
          <p:cNvSpPr/>
          <p:nvPr userDrawn="1"/>
        </p:nvSpPr>
        <p:spPr>
          <a:xfrm flipV="1">
            <a:off x="655954" y="794386"/>
            <a:ext cx="2340003" cy="45719"/>
          </a:xfrm>
          <a:prstGeom prst="rect">
            <a:avLst/>
          </a:prstGeom>
          <a:solidFill>
            <a:srgbClr val="6A5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占位符 24">
            <a:extLst>
              <a:ext uri="{FF2B5EF4-FFF2-40B4-BE49-F238E27FC236}">
                <a16:creationId xmlns:a16="http://schemas.microsoft.com/office/drawing/2014/main" id="{E75AA03C-F057-7340-83E6-D54C45DB9FE0}"/>
              </a:ext>
            </a:extLst>
          </p:cNvPr>
          <p:cNvSpPr>
            <a:spLocks noGrp="1"/>
          </p:cNvSpPr>
          <p:nvPr>
            <p:ph type="body" sz="quarter" idx="10" hasCustomPrompt="1"/>
          </p:nvPr>
        </p:nvSpPr>
        <p:spPr>
          <a:xfrm>
            <a:off x="996315" y="405448"/>
            <a:ext cx="3843241" cy="368300"/>
          </a:xfrm>
        </p:spPr>
        <p:txBody>
          <a:bodyPr>
            <a:normAutofit/>
          </a:bodyPr>
          <a:lstStyle>
            <a:lvl1pPr marL="0" indent="0">
              <a:buNone/>
              <a:defRPr sz="1800"/>
            </a:lvl1pPr>
          </a:lstStyle>
          <a:p>
            <a:pPr lvl="0"/>
            <a:r>
              <a:rPr kumimoji="1" lang="zh-CN" altLang="en-US" dirty="0"/>
              <a:t>填入</a:t>
            </a:r>
            <a:r>
              <a:rPr kumimoji="1" lang="en-US" altLang="zh-CN" dirty="0"/>
              <a:t>Part</a:t>
            </a:r>
            <a:r>
              <a:rPr kumimoji="1" lang="zh-CN" altLang="en-US" dirty="0"/>
              <a:t>名</a:t>
            </a:r>
          </a:p>
        </p:txBody>
      </p:sp>
      <p:sp>
        <p:nvSpPr>
          <p:cNvPr id="31" name="文本占位符 30">
            <a:extLst>
              <a:ext uri="{FF2B5EF4-FFF2-40B4-BE49-F238E27FC236}">
                <a16:creationId xmlns:a16="http://schemas.microsoft.com/office/drawing/2014/main" id="{19219435-C863-904B-BD36-739A0AF08478}"/>
              </a:ext>
            </a:extLst>
          </p:cNvPr>
          <p:cNvSpPr>
            <a:spLocks noGrp="1"/>
          </p:cNvSpPr>
          <p:nvPr>
            <p:ph type="body" sz="quarter" idx="11" hasCustomPrompt="1"/>
          </p:nvPr>
        </p:nvSpPr>
        <p:spPr>
          <a:xfrm>
            <a:off x="655638" y="904875"/>
            <a:ext cx="6434710" cy="538163"/>
          </a:xfrm>
        </p:spPr>
        <p:txBody>
          <a:bodyPr>
            <a:noAutofit/>
          </a:bodyPr>
          <a:lstStyle>
            <a:lvl1pPr marL="0" indent="0">
              <a:buNone/>
              <a:defRPr sz="3600">
                <a:solidFill>
                  <a:srgbClr val="7356DD"/>
                </a:solidFill>
              </a:defRPr>
            </a:lvl1pPr>
            <a:lvl2pPr marL="457200" indent="0">
              <a:buNone/>
              <a:defRPr sz="3600">
                <a:solidFill>
                  <a:srgbClr val="7356DD"/>
                </a:solidFill>
              </a:defRPr>
            </a:lvl2pPr>
            <a:lvl3pPr marL="914400" indent="0">
              <a:buNone/>
              <a:defRPr sz="3600">
                <a:solidFill>
                  <a:srgbClr val="7356DD"/>
                </a:solidFill>
              </a:defRPr>
            </a:lvl3pPr>
            <a:lvl4pPr marL="1371600" indent="0">
              <a:buNone/>
              <a:defRPr sz="3600">
                <a:solidFill>
                  <a:srgbClr val="7356DD"/>
                </a:solidFill>
              </a:defRPr>
            </a:lvl4pPr>
            <a:lvl5pPr marL="1828800" indent="0">
              <a:buNone/>
              <a:defRPr sz="3600">
                <a:solidFill>
                  <a:srgbClr val="7356DD"/>
                </a:solidFill>
              </a:defRPr>
            </a:lvl5pPr>
          </a:lstStyle>
          <a:p>
            <a:pPr lvl="0"/>
            <a:r>
              <a:rPr kumimoji="1" lang="zh-CN" altLang="en-US" dirty="0"/>
              <a:t>单击此处编辑小节名</a:t>
            </a:r>
          </a:p>
        </p:txBody>
      </p:sp>
      <p:sp>
        <p:nvSpPr>
          <p:cNvPr id="33" name="文本占位符 32">
            <a:extLst>
              <a:ext uri="{FF2B5EF4-FFF2-40B4-BE49-F238E27FC236}">
                <a16:creationId xmlns:a16="http://schemas.microsoft.com/office/drawing/2014/main" id="{BABA9D57-0644-3144-9AB5-A4C9782DC6C6}"/>
              </a:ext>
            </a:extLst>
          </p:cNvPr>
          <p:cNvSpPr>
            <a:spLocks noGrp="1"/>
          </p:cNvSpPr>
          <p:nvPr>
            <p:ph type="body" sz="quarter" idx="12" hasCustomPrompt="1"/>
          </p:nvPr>
        </p:nvSpPr>
        <p:spPr>
          <a:xfrm>
            <a:off x="625475" y="376110"/>
            <a:ext cx="464183" cy="344919"/>
          </a:xfrm>
        </p:spPr>
        <p:txBody>
          <a:bodyPr/>
          <a:lstStyle>
            <a:lvl1pPr marL="0" indent="0">
              <a:buNone/>
              <a:defRPr>
                <a:solidFill>
                  <a:schemeClr val="bg1"/>
                </a:solidFill>
              </a:defRPr>
            </a:lvl1pPr>
          </a:lstStyle>
          <a:p>
            <a:pPr lvl="0"/>
            <a:r>
              <a:rPr kumimoji="1" lang="en-US" altLang="zh-CN" dirty="0"/>
              <a:t>1</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610360" y="2572515"/>
            <a:ext cx="6260149" cy="937448"/>
          </a:xfrm>
        </p:spPr>
        <p:txBody>
          <a:bodyPr anchor="ctr">
            <a:normAutofit/>
          </a:bodyPr>
          <a:lstStyle>
            <a:lvl1pPr algn="l">
              <a:defRPr sz="4000" b="1">
                <a:solidFill>
                  <a:schemeClr val="bg1"/>
                </a:solidFill>
                <a:effectLst/>
              </a:defRPr>
            </a:lvl1pPr>
          </a:lstStyle>
          <a:p>
            <a:r>
              <a:rPr lang="zh-CN" altLang="en-US" dirty="0"/>
              <a:t>单击此处编辑标题</a:t>
            </a:r>
          </a:p>
        </p:txBody>
      </p:sp>
      <p:sp>
        <p:nvSpPr>
          <p:cNvPr id="3" name="副标题 2"/>
          <p:cNvSpPr>
            <a:spLocks noGrp="1"/>
          </p:cNvSpPr>
          <p:nvPr>
            <p:ph type="subTitle" idx="1" hasCustomPrompt="1"/>
          </p:nvPr>
        </p:nvSpPr>
        <p:spPr>
          <a:xfrm>
            <a:off x="2554095" y="1741169"/>
            <a:ext cx="5316414" cy="663729"/>
          </a:xfrm>
        </p:spPr>
        <p:txBody>
          <a:bodyPr anchor="ctr">
            <a:normAutofit/>
          </a:bodyPr>
          <a:lstStyle>
            <a:lvl1pPr marL="0" indent="0" algn="l">
              <a:buNone/>
              <a:defRPr sz="2800">
                <a:solidFill>
                  <a:schemeClr val="bg1"/>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1</a:t>
            </a:r>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8" name="文本框 7">
            <a:extLst>
              <a:ext uri="{FF2B5EF4-FFF2-40B4-BE49-F238E27FC236}">
                <a16:creationId xmlns:a16="http://schemas.microsoft.com/office/drawing/2014/main" id="{579D7716-3BDE-7F4C-85AF-E62DE7EA5AEF}"/>
              </a:ext>
            </a:extLst>
          </p:cNvPr>
          <p:cNvSpPr txBox="1"/>
          <p:nvPr userDrawn="1"/>
        </p:nvSpPr>
        <p:spPr>
          <a:xfrm>
            <a:off x="1539241" y="1784985"/>
            <a:ext cx="1150054" cy="521970"/>
          </a:xfrm>
          <a:prstGeom prst="rect">
            <a:avLst/>
          </a:prstGeom>
          <a:noFill/>
        </p:spPr>
        <p:txBody>
          <a:bodyPr wrap="square" rtlCol="0">
            <a:spAutoFit/>
          </a:bodyPr>
          <a:lstStyle/>
          <a:p>
            <a:pPr algn="dist"/>
            <a:r>
              <a:rPr lang="zh-CN" altLang="en-US" sz="2800">
                <a:solidFill>
                  <a:schemeClr val="bg1"/>
                </a:solidFill>
              </a:rPr>
              <a:t>PART</a:t>
            </a:r>
            <a:endParaRPr lang="zh-CN" altLang="en-US" sz="2800" b="1">
              <a:solidFill>
                <a:schemeClr val="bg1"/>
              </a:solidFill>
            </a:endParaRPr>
          </a:p>
        </p:txBody>
      </p:sp>
      <p:sp>
        <p:nvSpPr>
          <p:cNvPr id="9" name="矩形 8">
            <a:extLst>
              <a:ext uri="{FF2B5EF4-FFF2-40B4-BE49-F238E27FC236}">
                <a16:creationId xmlns:a16="http://schemas.microsoft.com/office/drawing/2014/main" id="{4D7553C5-5349-7244-8F1A-1E9B917C5DE7}"/>
              </a:ext>
            </a:extLst>
          </p:cNvPr>
          <p:cNvSpPr/>
          <p:nvPr userDrawn="1"/>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DB7E6FA9-1E29-7942-895C-915F05B2444A}"/>
              </a:ext>
            </a:extLst>
          </p:cNvPr>
          <p:cNvGrpSpPr/>
          <p:nvPr userDrawn="1"/>
        </p:nvGrpSpPr>
        <p:grpSpPr>
          <a:xfrm>
            <a:off x="1452880" y="3674745"/>
            <a:ext cx="1642110" cy="1642110"/>
            <a:chOff x="1667" y="6676"/>
            <a:chExt cx="2280" cy="2280"/>
          </a:xfrm>
        </p:grpSpPr>
        <p:sp>
          <p:nvSpPr>
            <p:cNvPr id="12" name="椭圆 11">
              <a:extLst>
                <a:ext uri="{FF2B5EF4-FFF2-40B4-BE49-F238E27FC236}">
                  <a16:creationId xmlns:a16="http://schemas.microsoft.com/office/drawing/2014/main" id="{7DFE66C5-E398-AF49-976D-2324A3870252}"/>
                </a:ext>
              </a:extLst>
            </p:cNvPr>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5bc40d7864e71-13">
              <a:extLst>
                <a:ext uri="{FF2B5EF4-FFF2-40B4-BE49-F238E27FC236}">
                  <a16:creationId xmlns:a16="http://schemas.microsoft.com/office/drawing/2014/main" id="{07A93A23-7E54-2346-B384-40FBF570E739}"/>
                </a:ext>
              </a:extLst>
            </p:cNvPr>
            <p:cNvPicPr>
              <a:picLocks noChangeAspect="1"/>
            </p:cNvPicPr>
            <p:nvPr/>
          </p:nvPicPr>
          <p:blipFill>
            <a:blip r:embed="rId3"/>
            <a:stretch>
              <a:fillRect/>
            </a:stretch>
          </p:blipFill>
          <p:spPr>
            <a:xfrm>
              <a:off x="1667" y="6676"/>
              <a:ext cx="2280" cy="2280"/>
            </a:xfrm>
            <a:prstGeom prst="rect">
              <a:avLst/>
            </a:prstGeom>
          </p:spPr>
        </p:pic>
      </p:grpSp>
      <p:sp>
        <p:nvSpPr>
          <p:cNvPr id="15" name="文本占位符 14">
            <a:extLst>
              <a:ext uri="{FF2B5EF4-FFF2-40B4-BE49-F238E27FC236}">
                <a16:creationId xmlns:a16="http://schemas.microsoft.com/office/drawing/2014/main" id="{CF4504CB-F4AA-D54D-8A16-35A3932134AB}"/>
              </a:ext>
            </a:extLst>
          </p:cNvPr>
          <p:cNvSpPr>
            <a:spLocks noGrp="1"/>
          </p:cNvSpPr>
          <p:nvPr>
            <p:ph type="body" sz="quarter" idx="13"/>
          </p:nvPr>
        </p:nvSpPr>
        <p:spPr>
          <a:xfrm>
            <a:off x="8274050" y="1784350"/>
            <a:ext cx="3627438" cy="1905751"/>
          </a:xfrm>
        </p:spPr>
        <p:txBody>
          <a:bodyPr vert="horz" tIns="216000" anchor="t" anchorCtr="0">
            <a:spAutoFit/>
          </a:bodyPr>
          <a:lstStyle>
            <a:lvl1pPr marL="228600" indent="-228600">
              <a:buSzPct val="120000"/>
              <a:buFont typeface="Wingdings" pitchFamily="2" charset="2"/>
              <a:buChar char="l"/>
              <a:defRPr sz="2000">
                <a:solidFill>
                  <a:schemeClr val="bg1"/>
                </a:solidFill>
              </a:defRPr>
            </a:lvl1pPr>
            <a:lvl2pPr marL="685800" indent="-228600">
              <a:buSzPct val="120000"/>
              <a:buFont typeface="Wingdings" pitchFamily="2" charset="2"/>
              <a:buChar char="l"/>
              <a:defRPr sz="2000">
                <a:solidFill>
                  <a:schemeClr val="bg1"/>
                </a:solidFill>
              </a:defRPr>
            </a:lvl2pPr>
            <a:lvl3pPr marL="1143000" indent="-228600">
              <a:buSzPct val="120000"/>
              <a:buFont typeface="Wingdings" pitchFamily="2" charset="2"/>
              <a:buChar char="l"/>
              <a:defRPr sz="2000">
                <a:solidFill>
                  <a:schemeClr val="bg1"/>
                </a:solidFill>
              </a:defRPr>
            </a:lvl3pPr>
            <a:lvl4pPr marL="1600200" indent="-228600">
              <a:buSzPct val="120000"/>
              <a:buFont typeface="Wingdings" pitchFamily="2" charset="2"/>
              <a:buChar char="l"/>
              <a:defRPr sz="2000">
                <a:solidFill>
                  <a:schemeClr val="bg1"/>
                </a:solidFill>
              </a:defRPr>
            </a:lvl4pPr>
            <a:lvl5pPr marL="2057400" indent="-228600">
              <a:buSzPct val="120000"/>
              <a:buFont typeface="Wingdings" pitchFamily="2" charset="2"/>
              <a:buChar char="l"/>
              <a:defRPr sz="2000">
                <a:solidFill>
                  <a:schemeClr val="bg1"/>
                </a:solidFil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7"/>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8"/>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2" r:id="rId4"/>
    <p:sldLayoutId id="2147483650" r:id="rId5"/>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zh-CN/docs/Web/API/Nod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eveloper.mozilla.org/zh-CN/docs/Web/API/DOMSt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hyperlink" Target="https://www.w3.org/TR/DOM-Level-3-Events/"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zh-CN/docs/Web/Event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hyperlink" Target="https://developer.mozilla.org/zh-CN/docs/Web/API/Event/eventPhase" TargetMode="External"/><Relationship Id="rId3" Type="http://schemas.openxmlformats.org/officeDocument/2006/relationships/hyperlink" Target="https://developer.mozilla.org/zh-CN/docs/Web/API/Event/cancelBubble" TargetMode="External"/><Relationship Id="rId7" Type="http://schemas.openxmlformats.org/officeDocument/2006/relationships/hyperlink" Target="https://developer.mozilla.org/zh-CN/docs/Web/API/Event/preventDefault"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developer.mozilla.org/zh-CN/docs/Web/API/Event/defaultPrevented" TargetMode="External"/><Relationship Id="rId5" Type="http://schemas.openxmlformats.org/officeDocument/2006/relationships/hyperlink" Target="https://developer.mozilla.org/zh-CN/docs/Web/API/Event/cancelable" TargetMode="External"/><Relationship Id="rId4" Type="http://schemas.openxmlformats.org/officeDocument/2006/relationships/hyperlink" Target="https://developer.mozilla.org/zh-CN/docs/Web/API/Event/stopPropaga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eveloper.mozilla.org/zh-CN/docs/Web/API/Document_Object_Model/Introduction"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hyperlink" Target="https://developer.mozilla.org/zh-CN/docs/Web/Reference/Events/mouseleave" TargetMode="External"/><Relationship Id="rId13" Type="http://schemas.openxmlformats.org/officeDocument/2006/relationships/hyperlink" Target="https://developer.mozilla.org/zh-CN/docs/Web/Reference/Events/wheel" TargetMode="External"/><Relationship Id="rId3" Type="http://schemas.openxmlformats.org/officeDocument/2006/relationships/hyperlink" Target="https://developer.mozilla.org/zh-CN/docs/Web/Reference/Events/click" TargetMode="External"/><Relationship Id="rId7" Type="http://schemas.openxmlformats.org/officeDocument/2006/relationships/hyperlink" Target="https://developer.mozilla.org/zh-CN/docs/Web/Reference/Events/mouseenter" TargetMode="External"/><Relationship Id="rId12" Type="http://schemas.openxmlformats.org/officeDocument/2006/relationships/hyperlink" Target="https://developer.mozilla.org/zh-CN/docs/Web/Reference/Events/mouseup"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hyperlink" Target="https://developer.mozilla.org/zh-CN/docs/Web/Reference/Events/mousedown" TargetMode="External"/><Relationship Id="rId11" Type="http://schemas.openxmlformats.org/officeDocument/2006/relationships/hyperlink" Target="https://developer.mozilla.org/zh-CN/docs/Web/Reference/Events/mouseout" TargetMode="External"/><Relationship Id="rId5" Type="http://schemas.openxmlformats.org/officeDocument/2006/relationships/hyperlink" Target="https://developer.mozilla.org/zh-CN/docs/Web/Reference/Events/dblclick" TargetMode="External"/><Relationship Id="rId10" Type="http://schemas.openxmlformats.org/officeDocument/2006/relationships/hyperlink" Target="https://developer.mozilla.org/zh-CN/docs/Web/Reference/Events/mouseover" TargetMode="External"/><Relationship Id="rId4" Type="http://schemas.openxmlformats.org/officeDocument/2006/relationships/hyperlink" Target="https://developer.mozilla.org/zh-CN/docs/Web/Reference/Events/contextmenu" TargetMode="External"/><Relationship Id="rId9" Type="http://schemas.openxmlformats.org/officeDocument/2006/relationships/hyperlink" Target="https://developer.mozilla.org/zh-CN/docs/Web/Reference/Events/mousemov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4625814" y="3874295"/>
            <a:ext cx="3529584" cy="547370"/>
          </a:xfrm>
        </p:spPr>
        <p:txBody>
          <a:bodyPr>
            <a:normAutofit/>
          </a:bodyPr>
          <a:lstStyle/>
          <a:p>
            <a:pPr algn="dist">
              <a:lnSpc>
                <a:spcPct val="130000"/>
              </a:lnSpc>
              <a:spcBef>
                <a:spcPts val="0"/>
              </a:spcBef>
            </a:pPr>
            <a:r>
              <a:rPr lang="zh-CN" altLang="en-US" sz="2000">
                <a:solidFill>
                  <a:schemeClr val="bg1"/>
                </a:solidFill>
                <a:latin typeface="+mn-lt"/>
                <a:ea typeface="+mn-ea"/>
                <a:sym typeface="+mn-ea"/>
              </a:rPr>
              <a:t>文化信息学院</a:t>
            </a:r>
            <a:endParaRPr lang="en-US" altLang="zh-CN" sz="2000">
              <a:solidFill>
                <a:schemeClr val="bg1"/>
              </a:solidFill>
              <a:latin typeface="+mn-lt"/>
              <a:ea typeface="+mn-ea"/>
              <a:sym typeface="+mn-ea"/>
            </a:endParaRPr>
          </a:p>
        </p:txBody>
      </p:sp>
      <p:sp>
        <p:nvSpPr>
          <p:cNvPr id="5" name="文本框 4"/>
          <p:cNvSpPr txBox="1"/>
          <p:nvPr/>
        </p:nvSpPr>
        <p:spPr>
          <a:xfrm>
            <a:off x="2514600" y="2321004"/>
            <a:ext cx="7877947" cy="830997"/>
          </a:xfrm>
          <a:prstGeom prst="rect">
            <a:avLst/>
          </a:prstGeom>
          <a:noFill/>
        </p:spPr>
        <p:txBody>
          <a:bodyPr wrap="square" rtlCol="0">
            <a:spAutoFit/>
          </a:bodyPr>
          <a:lstStyle/>
          <a:p>
            <a:pPr algn="ctr"/>
            <a:r>
              <a:rPr lang="en-US" altLang="zh-CN" sz="4800" b="1">
                <a:solidFill>
                  <a:schemeClr val="bg1"/>
                </a:solidFill>
              </a:rPr>
              <a:t>JavaScript</a:t>
            </a:r>
            <a:r>
              <a:rPr lang="zh-CN" altLang="en-US" sz="4800" b="1">
                <a:solidFill>
                  <a:schemeClr val="bg1"/>
                </a:solidFill>
              </a:rPr>
              <a:t> 浏览器编程</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6769809" cy="538163"/>
          </a:xfrm>
        </p:spPr>
        <p:txBody>
          <a:bodyPr/>
          <a:lstStyle/>
          <a:p>
            <a:r>
              <a:rPr lang="zh-CN" altLang="en-US"/>
              <a:t>访问元素</a:t>
            </a:r>
            <a:r>
              <a:rPr lang="en-US" altLang="zh-CN"/>
              <a:t>1</a:t>
            </a:r>
            <a:r>
              <a:rPr lang="zh-CN" altLang="en-US"/>
              <a:t> </a:t>
            </a:r>
            <a:r>
              <a:rPr lang="en-US" altLang="zh-CN"/>
              <a:t>–</a:t>
            </a:r>
            <a:r>
              <a:rPr lang="zh-CN" altLang="en-US"/>
              <a:t> 非常规元素的访问</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811110"/>
            <a:ext cx="10258810" cy="4882987"/>
          </a:xfrm>
        </p:spPr>
        <p:txBody>
          <a:bodyPr>
            <a:normAutofit/>
          </a:bodyPr>
          <a:lstStyle/>
          <a:p>
            <a:r>
              <a:rPr lang="zh-CN" altLang="en-US"/>
              <a:t> 非常规元素的访问</a:t>
            </a:r>
            <a:endParaRPr lang="en-US" altLang="zh-CN"/>
          </a:p>
          <a:p>
            <a:pPr lvl="1"/>
            <a:r>
              <a:rPr lang="zh-CN" altLang="en-US"/>
              <a:t> </a:t>
            </a:r>
            <a:r>
              <a:rPr lang="en-US" altLang="zh-CN"/>
              <a:t>document.doctype</a:t>
            </a:r>
            <a:r>
              <a:rPr lang="zh-CN" altLang="en-US"/>
              <a:t>：获取网页的文档类型定义</a:t>
            </a:r>
            <a:endParaRPr lang="en-US" altLang="zh-CN"/>
          </a:p>
          <a:p>
            <a:pPr lvl="1"/>
            <a:r>
              <a:rPr lang="zh-CN" altLang="en-US"/>
              <a:t> </a:t>
            </a:r>
            <a:r>
              <a:rPr lang="en-US" altLang="zh-CN"/>
              <a:t>document.documentElement</a:t>
            </a:r>
            <a:r>
              <a:rPr lang="zh-CN" altLang="en-US"/>
              <a:t>：获取网页的</a:t>
            </a:r>
            <a:r>
              <a:rPr lang="en-US" altLang="zh-CN"/>
              <a:t> html </a:t>
            </a:r>
            <a:r>
              <a:rPr lang="zh-CN" altLang="en-US"/>
              <a:t>元素（包括整个网页）</a:t>
            </a:r>
            <a:endParaRPr lang="en-US" altLang="zh-CN"/>
          </a:p>
          <a:p>
            <a:pPr lvl="1"/>
            <a:r>
              <a:rPr lang="zh-CN" altLang="en-US"/>
              <a:t> </a:t>
            </a:r>
            <a:r>
              <a:rPr lang="en-US" altLang="zh-CN"/>
              <a:t>document.head</a:t>
            </a:r>
            <a:r>
              <a:rPr lang="zh-CN" altLang="en-US"/>
              <a:t>：获取网页的 </a:t>
            </a:r>
            <a:r>
              <a:rPr lang="en-US" altLang="zh-CN"/>
              <a:t>head</a:t>
            </a:r>
            <a:r>
              <a:rPr lang="zh-CN" altLang="en-US"/>
              <a:t> 元素</a:t>
            </a:r>
            <a:endParaRPr lang="en-US" altLang="zh-CN"/>
          </a:p>
          <a:p>
            <a:pPr lvl="1"/>
            <a:r>
              <a:rPr lang="zh-CN" altLang="en-US"/>
              <a:t> </a:t>
            </a:r>
            <a:r>
              <a:rPr lang="en-US" altLang="zh-CN"/>
              <a:t>document.body</a:t>
            </a:r>
            <a:r>
              <a:rPr lang="zh-CN" altLang="en-US"/>
              <a:t>：返回网页的</a:t>
            </a:r>
            <a:r>
              <a:rPr lang="en-US" altLang="zh-CN"/>
              <a:t>body</a:t>
            </a:r>
            <a:r>
              <a:rPr lang="zh-CN" altLang="en-US"/>
              <a:t>元素。</a:t>
            </a:r>
          </a:p>
          <a:p>
            <a:pPr lvl="1"/>
            <a:r>
              <a:rPr lang="zh-CN" altLang="en-US"/>
              <a:t> </a:t>
            </a:r>
            <a:r>
              <a:rPr lang="en-US" altLang="zh-CN"/>
              <a:t>document.images</a:t>
            </a:r>
            <a:r>
              <a:rPr lang="zh-CN" altLang="en-US"/>
              <a:t>：返回文档中所有图像的一个节点列表。</a:t>
            </a:r>
          </a:p>
          <a:p>
            <a:pPr lvl="1"/>
            <a:r>
              <a:rPr lang="zh-CN" altLang="en-US"/>
              <a:t> </a:t>
            </a:r>
            <a:r>
              <a:rPr lang="en-US" altLang="zh-CN"/>
              <a:t>document.links</a:t>
            </a:r>
            <a:r>
              <a:rPr lang="zh-CN" altLang="en-US"/>
              <a:t>：返回所有具有</a:t>
            </a:r>
            <a:r>
              <a:rPr lang="en-US" altLang="zh-CN"/>
              <a:t>href</a:t>
            </a:r>
            <a:r>
              <a:rPr lang="zh-CN" altLang="en-US"/>
              <a:t>属性的</a:t>
            </a:r>
            <a:r>
              <a:rPr lang="en-US" altLang="zh-CN"/>
              <a:t>a</a:t>
            </a:r>
            <a:r>
              <a:rPr lang="zh-CN" altLang="en-US"/>
              <a:t>元素和</a:t>
            </a:r>
            <a:r>
              <a:rPr lang="en-US" altLang="zh-CN"/>
              <a:t>area</a:t>
            </a:r>
            <a:r>
              <a:rPr lang="zh-CN" altLang="en-US"/>
              <a:t>元素的一个节点列表。</a:t>
            </a:r>
          </a:p>
          <a:p>
            <a:pPr lvl="1"/>
            <a:r>
              <a:rPr lang="zh-CN" altLang="en-US"/>
              <a:t> </a:t>
            </a:r>
            <a:r>
              <a:rPr lang="en-US" altLang="zh-CN"/>
              <a:t>document.anchors</a:t>
            </a:r>
            <a:r>
              <a:rPr lang="zh-CN" altLang="en-US"/>
              <a:t>：返回所有具有</a:t>
            </a:r>
            <a:r>
              <a:rPr lang="en-US" altLang="zh-CN"/>
              <a:t>name</a:t>
            </a:r>
            <a:r>
              <a:rPr lang="zh-CN" altLang="en-US"/>
              <a:t>属性的</a:t>
            </a:r>
            <a:r>
              <a:rPr lang="en-US" altLang="zh-CN"/>
              <a:t>a</a:t>
            </a:r>
            <a:r>
              <a:rPr lang="zh-CN" altLang="en-US"/>
              <a:t>元素的一个节点列表。</a:t>
            </a:r>
          </a:p>
          <a:p>
            <a:pPr lvl="1"/>
            <a:r>
              <a:rPr lang="zh-CN" altLang="en-US"/>
              <a:t> </a:t>
            </a:r>
            <a:r>
              <a:rPr lang="en-US" altLang="zh-CN"/>
              <a:t>document.forms</a:t>
            </a:r>
            <a:r>
              <a:rPr lang="zh-CN" altLang="en-US"/>
              <a:t>：返回文档中所有表单的一个节点列表。</a:t>
            </a:r>
            <a:endParaRPr lang="en-US" altLang="zh-CN"/>
          </a:p>
        </p:txBody>
      </p:sp>
      <p:sp>
        <p:nvSpPr>
          <p:cNvPr id="3" name="矩形 2">
            <a:extLst>
              <a:ext uri="{FF2B5EF4-FFF2-40B4-BE49-F238E27FC236}">
                <a16:creationId xmlns:a16="http://schemas.microsoft.com/office/drawing/2014/main" id="{08C4D553-38F6-FB45-88FF-F9490C1C3A3F}"/>
              </a:ext>
            </a:extLst>
          </p:cNvPr>
          <p:cNvSpPr/>
          <p:nvPr/>
        </p:nvSpPr>
        <p:spPr>
          <a:xfrm>
            <a:off x="1319134" y="5803805"/>
            <a:ext cx="8411183" cy="830997"/>
          </a:xfrm>
          <a:prstGeom prst="rect">
            <a:avLst/>
          </a:prstGeom>
        </p:spPr>
        <p:txBody>
          <a:bodyPr wrap="square">
            <a:spAutoFit/>
          </a:bodyPr>
          <a:lstStyle/>
          <a:p>
            <a:pPr marL="285750" indent="-285750">
              <a:buFont typeface="Arial" panose="020B0604020202020204" pitchFamily="34" charset="0"/>
              <a:buChar char="•"/>
            </a:pPr>
            <a:r>
              <a:rPr lang="zh-CN" altLang="en-US" sz="1600">
                <a:solidFill>
                  <a:schemeClr val="accent6"/>
                </a:solidFill>
              </a:rPr>
              <a:t>节点列表是类数组的对象，不过它们不是数组。可以用索引符号访问每个节点。</a:t>
            </a:r>
            <a:endParaRPr lang="en-US" altLang="zh-CN" sz="1600">
              <a:solidFill>
                <a:schemeClr val="accent6"/>
              </a:solidFill>
            </a:endParaRPr>
          </a:p>
          <a:p>
            <a:pPr marL="285750" indent="-285750">
              <a:buFont typeface="Arial" panose="020B0604020202020204" pitchFamily="34" charset="0"/>
              <a:buChar char="•"/>
            </a:pPr>
            <a:r>
              <a:rPr lang="zh-CN" altLang="en-US" sz="1600">
                <a:solidFill>
                  <a:schemeClr val="accent6"/>
                </a:solidFill>
              </a:rPr>
              <a:t>节点列表没有其它的数组方法，比如</a:t>
            </a:r>
            <a:r>
              <a:rPr lang="en-US" altLang="zh-CN" sz="1600">
                <a:solidFill>
                  <a:schemeClr val="accent6"/>
                </a:solidFill>
              </a:rPr>
              <a:t>slice()</a:t>
            </a:r>
            <a:r>
              <a:rPr lang="zh-CN" altLang="en-US" sz="1600">
                <a:solidFill>
                  <a:schemeClr val="accent6"/>
                </a:solidFill>
              </a:rPr>
              <a:t>、</a:t>
            </a:r>
            <a:r>
              <a:rPr lang="en-US" altLang="zh-CN" sz="1600">
                <a:solidFill>
                  <a:schemeClr val="accent6"/>
                </a:solidFill>
              </a:rPr>
              <a:t>splice()</a:t>
            </a:r>
            <a:r>
              <a:rPr lang="zh-CN" altLang="en-US" sz="1600">
                <a:solidFill>
                  <a:schemeClr val="accent6"/>
                </a:solidFill>
              </a:rPr>
              <a:t>和</a:t>
            </a:r>
            <a:r>
              <a:rPr lang="en-US" altLang="zh-CN" sz="1600">
                <a:solidFill>
                  <a:schemeClr val="accent6"/>
                </a:solidFill>
              </a:rPr>
              <a:t>join()</a:t>
            </a:r>
            <a:r>
              <a:rPr lang="zh-CN" altLang="en-US" sz="1600">
                <a:solidFill>
                  <a:schemeClr val="accent6"/>
                </a:solidFill>
              </a:rPr>
              <a:t>等。不过，</a:t>
            </a:r>
            <a:r>
              <a:rPr lang="en-US" altLang="zh-CN" sz="1600">
                <a:solidFill>
                  <a:schemeClr val="accent6"/>
                </a:solidFill>
              </a:rPr>
              <a:t>ES6</a:t>
            </a:r>
            <a:r>
              <a:rPr lang="zh-CN" altLang="en-US" sz="1600">
                <a:solidFill>
                  <a:schemeClr val="accent6"/>
                </a:solidFill>
              </a:rPr>
              <a:t>让节点列表变成数组变得很容易。一旦节点列表转换成数组，我们就可以使用所有的数组方法。</a:t>
            </a:r>
          </a:p>
        </p:txBody>
      </p:sp>
    </p:spTree>
    <p:extLst>
      <p:ext uri="{BB962C8B-B14F-4D97-AF65-F5344CB8AC3E}">
        <p14:creationId xmlns:p14="http://schemas.microsoft.com/office/powerpoint/2010/main" val="244926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6769809" cy="538163"/>
          </a:xfrm>
        </p:spPr>
        <p:txBody>
          <a:bodyPr/>
          <a:lstStyle/>
          <a:p>
            <a:r>
              <a:rPr lang="zh-CN" altLang="en-US"/>
              <a:t>访问元素</a:t>
            </a:r>
            <a:r>
              <a:rPr lang="en-US" altLang="zh-CN"/>
              <a:t>2</a:t>
            </a:r>
            <a:r>
              <a:rPr lang="zh-CN" altLang="en-US"/>
              <a:t> </a:t>
            </a:r>
            <a:r>
              <a:rPr lang="en-US" altLang="zh-CN"/>
              <a:t>– </a:t>
            </a:r>
            <a:r>
              <a:rPr lang="zh-CN" altLang="en-US"/>
              <a:t>访问常规元素</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524000"/>
            <a:ext cx="10258810" cy="5170097"/>
          </a:xfrm>
        </p:spPr>
        <p:txBody>
          <a:bodyPr>
            <a:noAutofit/>
          </a:bodyPr>
          <a:lstStyle/>
          <a:p>
            <a:r>
              <a:rPr lang="en-US" altLang="zh-CN" sz="1600"/>
              <a:t> </a:t>
            </a:r>
            <a:r>
              <a:rPr lang="zh-CN" altLang="en-US" sz="1600"/>
              <a:t>通过 </a:t>
            </a:r>
            <a:r>
              <a:rPr lang="en-US" altLang="zh-CN" sz="1600"/>
              <a:t>ID</a:t>
            </a:r>
            <a:r>
              <a:rPr lang="zh-CN" altLang="en-US" sz="1600"/>
              <a:t> 获取元素：</a:t>
            </a:r>
            <a:r>
              <a:rPr lang="en-US" altLang="zh-CN" sz="1600"/>
              <a:t>getElementById('HTML</a:t>
            </a:r>
            <a:r>
              <a:rPr lang="zh-CN" altLang="en-US" sz="1600"/>
              <a:t>元素的</a:t>
            </a:r>
            <a:r>
              <a:rPr lang="en-US" altLang="zh-CN" sz="1600"/>
              <a:t>id</a:t>
            </a:r>
            <a:r>
              <a:rPr lang="zh-CN" altLang="en-US" sz="1600"/>
              <a:t>属性的值</a:t>
            </a:r>
            <a:r>
              <a:rPr lang="en-US" altLang="zh-CN" sz="1600"/>
              <a:t>')</a:t>
            </a:r>
          </a:p>
          <a:p>
            <a:pPr lvl="1"/>
            <a:r>
              <a:rPr lang="zh-CN" altLang="en-US" sz="1400"/>
              <a:t>返回一个作为实参给出的唯一</a:t>
            </a:r>
            <a:r>
              <a:rPr lang="en-US" altLang="zh-CN" sz="1400"/>
              <a:t>id</a:t>
            </a:r>
            <a:r>
              <a:rPr lang="zh-CN" altLang="en-US" sz="1400"/>
              <a:t>属性的元素的引用。 如果没找到就返回</a:t>
            </a:r>
            <a:r>
              <a:rPr lang="en-US" altLang="zh-CN" sz="1400"/>
              <a:t> null</a:t>
            </a:r>
            <a:r>
              <a:rPr lang="zh-CN" altLang="en-US" sz="1400"/>
              <a:t>。</a:t>
            </a:r>
            <a:endParaRPr lang="en-US" altLang="zh-CN" sz="1400"/>
          </a:p>
          <a:p>
            <a:r>
              <a:rPr lang="zh-CN" altLang="en-US" sz="1600"/>
              <a:t> 通过标记名获取元素：</a:t>
            </a:r>
            <a:r>
              <a:rPr lang="en-US" altLang="zh-CN" sz="1600"/>
              <a:t>get</a:t>
            </a:r>
            <a:r>
              <a:rPr lang="en-US" altLang="zh-CN" sz="1600">
                <a:solidFill>
                  <a:schemeClr val="accent6"/>
                </a:solidFill>
              </a:rPr>
              <a:t>Elements</a:t>
            </a:r>
            <a:r>
              <a:rPr lang="en-US" altLang="zh-CN" sz="1600"/>
              <a:t>ByTagName ('HTML</a:t>
            </a:r>
            <a:r>
              <a:rPr lang="zh-CN" altLang="en-US" sz="1600"/>
              <a:t>标记名</a:t>
            </a:r>
            <a:r>
              <a:rPr lang="en-US" altLang="zh-CN" sz="1600"/>
              <a:t>')</a:t>
            </a:r>
          </a:p>
          <a:p>
            <a:pPr lvl="1"/>
            <a:r>
              <a:rPr lang="zh-CN" altLang="en-US" sz="1400"/>
              <a:t>返回具有作为参数指定的标记名的所有元素的</a:t>
            </a:r>
            <a:r>
              <a:rPr lang="zh-CN" altLang="en-US" sz="1400">
                <a:solidFill>
                  <a:schemeClr val="accent6"/>
                </a:solidFill>
              </a:rPr>
              <a:t>动态</a:t>
            </a:r>
            <a:r>
              <a:rPr lang="zh-CN" altLang="en-US" sz="1400"/>
              <a:t>节点列表（</a:t>
            </a:r>
            <a:r>
              <a:rPr lang="en-US" altLang="zh-CN" sz="1400"/>
              <a:t>NodeList</a:t>
            </a:r>
            <a:r>
              <a:rPr lang="zh-CN" altLang="en-US" sz="1400"/>
              <a:t>）。如果文档中没有元素有给出的标记名，就返回一个空节点列表。</a:t>
            </a:r>
            <a:endParaRPr lang="en-US" altLang="zh-CN" sz="1400"/>
          </a:p>
          <a:p>
            <a:r>
              <a:rPr lang="zh-CN" altLang="en-US" sz="1600"/>
              <a:t> 通过类名获取元素：</a:t>
            </a:r>
            <a:r>
              <a:rPr lang="en-US" altLang="zh-CN" sz="1600"/>
              <a:t>get</a:t>
            </a:r>
            <a:r>
              <a:rPr lang="en-US" altLang="zh-CN" sz="1600">
                <a:solidFill>
                  <a:schemeClr val="accent6"/>
                </a:solidFill>
              </a:rPr>
              <a:t>Elements</a:t>
            </a:r>
            <a:r>
              <a:rPr lang="en-US" altLang="zh-CN" sz="1600"/>
              <a:t>ByClassName('HTML</a:t>
            </a:r>
            <a:r>
              <a:rPr lang="zh-CN" altLang="en-US" sz="1600"/>
              <a:t>元素的</a:t>
            </a:r>
            <a:r>
              <a:rPr lang="en-US" altLang="zh-CN" sz="1600"/>
              <a:t>class</a:t>
            </a:r>
            <a:r>
              <a:rPr lang="zh-CN" altLang="en-US" sz="1600"/>
              <a:t>属性的值</a:t>
            </a:r>
            <a:r>
              <a:rPr lang="en-US" altLang="zh-CN" sz="1600"/>
              <a:t>')</a:t>
            </a:r>
          </a:p>
          <a:p>
            <a:pPr lvl="1"/>
            <a:r>
              <a:rPr lang="zh-CN" altLang="en-US" sz="1400"/>
              <a:t>返回具有作为实参提供的类名的所有元素的一个</a:t>
            </a:r>
            <a:r>
              <a:rPr lang="zh-CN" altLang="en-US" sz="1400">
                <a:solidFill>
                  <a:schemeClr val="accent6"/>
                </a:solidFill>
              </a:rPr>
              <a:t>动态</a:t>
            </a:r>
            <a:r>
              <a:rPr lang="zh-CN" altLang="en-US" sz="1400"/>
              <a:t>节点列表（</a:t>
            </a:r>
            <a:r>
              <a:rPr lang="en-US" altLang="zh-CN" sz="1400"/>
              <a:t>NodeList</a:t>
            </a:r>
            <a:r>
              <a:rPr lang="zh-CN" altLang="en-US" sz="1400"/>
              <a:t>） 。如果文档中没有元素有给出的类名，就返回一个空节点列表。</a:t>
            </a:r>
            <a:endParaRPr lang="en-US" altLang="zh-CN" sz="1400"/>
          </a:p>
          <a:p>
            <a:r>
              <a:rPr lang="zh-CN" altLang="en-US" sz="1600"/>
              <a:t> 通过查询选择器获取元素</a:t>
            </a:r>
            <a:r>
              <a:rPr lang="en-US" altLang="zh-CN" sz="1600">
                <a:sym typeface="Wingdings" pitchFamily="2" charset="2"/>
              </a:rPr>
              <a:t>:(</a:t>
            </a:r>
            <a:r>
              <a:rPr lang="zh-CN" altLang="en-US" sz="1600">
                <a:sym typeface="Wingdings" pitchFamily="2" charset="2"/>
              </a:rPr>
              <a:t>更强大！而且可以在所有节点上使用</a:t>
            </a:r>
            <a:r>
              <a:rPr lang="en-US" altLang="zh-CN" sz="1600">
                <a:sym typeface="Wingdings" pitchFamily="2" charset="2"/>
              </a:rPr>
              <a:t>)</a:t>
            </a:r>
            <a:endParaRPr lang="en-US" altLang="zh-CN" sz="1600"/>
          </a:p>
          <a:p>
            <a:pPr lvl="1"/>
            <a:r>
              <a:rPr lang="en-US" altLang="zh-CN" sz="1400"/>
              <a:t>querySelector('CSS</a:t>
            </a:r>
            <a:r>
              <a:rPr lang="zh-CN" altLang="en-US" sz="1400"/>
              <a:t>选择器</a:t>
            </a:r>
            <a:r>
              <a:rPr lang="en-US" altLang="zh-CN" sz="1400"/>
              <a:t>')</a:t>
            </a:r>
            <a:r>
              <a:rPr lang="zh-CN" altLang="en-US" sz="1400"/>
              <a:t>：用</a:t>
            </a:r>
            <a:r>
              <a:rPr lang="en-US" altLang="zh-CN" sz="1400"/>
              <a:t>CSS</a:t>
            </a:r>
            <a:r>
              <a:rPr lang="zh-CN" altLang="en-US" sz="1400"/>
              <a:t>语法查找文档中匹配作为实参提供的</a:t>
            </a:r>
            <a:r>
              <a:rPr lang="en-US" altLang="zh-CN" sz="1400"/>
              <a:t>CSS</a:t>
            </a:r>
            <a:r>
              <a:rPr lang="zh-CN" altLang="en-US" sz="1400"/>
              <a:t>选择器的第一个元素。如果没有元素匹配，就返回</a:t>
            </a:r>
            <a:r>
              <a:rPr lang="en-US" altLang="zh-CN" sz="1400"/>
              <a:t>null</a:t>
            </a:r>
            <a:r>
              <a:rPr lang="zh-CN" altLang="en-US" sz="1400"/>
              <a:t>。</a:t>
            </a:r>
            <a:endParaRPr lang="en-US" altLang="zh-CN" sz="1400"/>
          </a:p>
          <a:p>
            <a:pPr lvl="1"/>
            <a:r>
              <a:rPr lang="en-US" altLang="zh-CN" sz="1400"/>
              <a:t>querySelectAll('CSS</a:t>
            </a:r>
            <a:r>
              <a:rPr lang="zh-CN" altLang="en-US" sz="1400"/>
              <a:t>选择器</a:t>
            </a:r>
            <a:r>
              <a:rPr lang="en-US" altLang="zh-CN" sz="1400"/>
              <a:t>')</a:t>
            </a:r>
            <a:r>
              <a:rPr lang="zh-CN" altLang="en-US" sz="1400"/>
              <a:t>：用</a:t>
            </a:r>
            <a:r>
              <a:rPr lang="en-US" altLang="zh-CN" sz="1400"/>
              <a:t>CSS</a:t>
            </a:r>
            <a:r>
              <a:rPr lang="zh-CN" altLang="en-US" sz="1400"/>
              <a:t>语法查找文档中匹配</a:t>
            </a:r>
            <a:r>
              <a:rPr lang="en-US" altLang="zh-CN" sz="1400"/>
              <a:t>CSS</a:t>
            </a:r>
            <a:r>
              <a:rPr lang="zh-CN" altLang="en-US" sz="1400"/>
              <a:t>查询选择器的所有元素的一个</a:t>
            </a:r>
            <a:r>
              <a:rPr lang="zh-CN" altLang="en-US" sz="1400">
                <a:solidFill>
                  <a:schemeClr val="accent6"/>
                </a:solidFill>
              </a:rPr>
              <a:t>静态</a:t>
            </a:r>
            <a:r>
              <a:rPr lang="zh-CN" altLang="en-US" sz="1400"/>
              <a:t>节点列表（</a:t>
            </a:r>
            <a:r>
              <a:rPr lang="en-US" altLang="zh-CN" sz="1400"/>
              <a:t>NodeList</a:t>
            </a:r>
            <a:r>
              <a:rPr lang="zh-CN" altLang="en-US" sz="1400"/>
              <a:t>） 。如果没有元素匹配，就返回一个空节点列表。</a:t>
            </a:r>
            <a:endParaRPr lang="en-US" altLang="zh-CN" sz="1400"/>
          </a:p>
        </p:txBody>
      </p:sp>
      <p:sp>
        <p:nvSpPr>
          <p:cNvPr id="4" name="文本框 3">
            <a:extLst>
              <a:ext uri="{FF2B5EF4-FFF2-40B4-BE49-F238E27FC236}">
                <a16:creationId xmlns:a16="http://schemas.microsoft.com/office/drawing/2014/main" id="{A2280756-07BF-3344-BE00-8DA221F8C8E8}"/>
              </a:ext>
            </a:extLst>
          </p:cNvPr>
          <p:cNvSpPr txBox="1"/>
          <p:nvPr/>
        </p:nvSpPr>
        <p:spPr>
          <a:xfrm>
            <a:off x="10047514" y="1219201"/>
            <a:ext cx="1800493" cy="369332"/>
          </a:xfrm>
          <a:prstGeom prst="rect">
            <a:avLst/>
          </a:prstGeom>
          <a:noFill/>
        </p:spPr>
        <p:txBody>
          <a:bodyPr wrap="none" rtlCol="0">
            <a:spAutoFit/>
          </a:bodyPr>
          <a:lstStyle/>
          <a:p>
            <a:r>
              <a:rPr kumimoji="1" lang="zh-CN" altLang="en-US">
                <a:solidFill>
                  <a:schemeClr val="accent6"/>
                </a:solidFill>
              </a:rPr>
              <a:t>注意查找的范围</a:t>
            </a:r>
          </a:p>
        </p:txBody>
      </p:sp>
    </p:spTree>
    <p:extLst>
      <p:ext uri="{BB962C8B-B14F-4D97-AF65-F5344CB8AC3E}">
        <p14:creationId xmlns:p14="http://schemas.microsoft.com/office/powerpoint/2010/main" val="376307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6769809" cy="538163"/>
          </a:xfrm>
        </p:spPr>
        <p:txBody>
          <a:bodyPr/>
          <a:lstStyle/>
          <a:p>
            <a:r>
              <a:rPr lang="zh-CN" altLang="en-US"/>
              <a:t>访问元素</a:t>
            </a:r>
            <a:r>
              <a:rPr lang="en-US" altLang="zh-CN"/>
              <a:t>2</a:t>
            </a:r>
            <a:r>
              <a:rPr lang="zh-CN" altLang="en-US"/>
              <a:t> </a:t>
            </a:r>
            <a:r>
              <a:rPr lang="en-US" altLang="zh-CN"/>
              <a:t>– </a:t>
            </a:r>
            <a:r>
              <a:rPr lang="zh-CN" altLang="en-US"/>
              <a:t>访问常规元素</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524000"/>
            <a:ext cx="10258810" cy="5170097"/>
          </a:xfrm>
        </p:spPr>
        <p:txBody>
          <a:bodyPr>
            <a:noAutofit/>
          </a:bodyPr>
          <a:lstStyle/>
          <a:p>
            <a:r>
              <a:rPr lang="en-US" altLang="zh-CN" sz="1600"/>
              <a:t> Demo</a:t>
            </a:r>
          </a:p>
          <a:p>
            <a:r>
              <a:rPr lang="en-US" altLang="zh-CN" sz="1600"/>
              <a:t> </a:t>
            </a:r>
            <a:r>
              <a:rPr lang="zh-CN" altLang="en-US" sz="1600"/>
              <a:t>静态节点列表与动态节点列表</a:t>
            </a:r>
            <a:endParaRPr lang="en-US" altLang="zh-CN" sz="1400"/>
          </a:p>
        </p:txBody>
      </p:sp>
    </p:spTree>
    <p:extLst>
      <p:ext uri="{BB962C8B-B14F-4D97-AF65-F5344CB8AC3E}">
        <p14:creationId xmlns:p14="http://schemas.microsoft.com/office/powerpoint/2010/main" val="403646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访问元素的属性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a:t> </a:t>
            </a:r>
            <a:r>
              <a:rPr lang="en-US" altLang="zh-CN" sz="1600"/>
              <a:t>HTML </a:t>
            </a:r>
            <a:r>
              <a:rPr lang="zh-CN" altLang="en-US" sz="1600"/>
              <a:t>属性分三种：</a:t>
            </a:r>
            <a:endParaRPr lang="en-US" altLang="zh-CN" sz="1600"/>
          </a:p>
          <a:p>
            <a:pPr lvl="1"/>
            <a:r>
              <a:rPr lang="en-US" altLang="zh-CN" sz="1400"/>
              <a:t>HTML</a:t>
            </a:r>
            <a:r>
              <a:rPr lang="zh-CN" altLang="en-US" sz="1400"/>
              <a:t>元素的标准原生属性：</a:t>
            </a:r>
            <a:r>
              <a:rPr lang="en-US" altLang="zh-CN" sz="1400"/>
              <a:t>style</a:t>
            </a:r>
            <a:r>
              <a:rPr lang="zh-CN" altLang="en-US" sz="1400"/>
              <a:t>、</a:t>
            </a:r>
            <a:r>
              <a:rPr lang="en-US" altLang="zh-CN" sz="1400"/>
              <a:t>class</a:t>
            </a:r>
            <a:r>
              <a:rPr lang="zh-CN" altLang="en-US" sz="1400"/>
              <a:t>、</a:t>
            </a:r>
            <a:r>
              <a:rPr lang="en-US" altLang="zh-CN" sz="1400"/>
              <a:t>id</a:t>
            </a:r>
            <a:r>
              <a:rPr lang="zh-CN" altLang="en-US" sz="1400"/>
              <a:t>、</a:t>
            </a:r>
            <a:r>
              <a:rPr lang="en-US" altLang="zh-CN" sz="1400"/>
              <a:t>src</a:t>
            </a:r>
            <a:r>
              <a:rPr lang="zh-CN" altLang="en-US" sz="1400"/>
              <a:t>和</a:t>
            </a:r>
            <a:r>
              <a:rPr lang="en-US" altLang="zh-CN" sz="1400"/>
              <a:t>href</a:t>
            </a:r>
            <a:r>
              <a:rPr lang="zh-CN" altLang="en-US" sz="1400"/>
              <a:t>等。</a:t>
            </a:r>
            <a:endParaRPr lang="en-US" altLang="zh-CN" sz="1400"/>
          </a:p>
          <a:p>
            <a:pPr lvl="1"/>
            <a:r>
              <a:rPr lang="zh-CN" altLang="en-US" sz="1400"/>
              <a:t>自定义属性：程序员自定义的。</a:t>
            </a:r>
            <a:endParaRPr lang="en-US" altLang="zh-CN" sz="1400"/>
          </a:p>
          <a:p>
            <a:pPr lvl="1"/>
            <a:r>
              <a:rPr lang="en-US" altLang="zh-CN" sz="1400"/>
              <a:t>HTML5</a:t>
            </a:r>
            <a:r>
              <a:rPr lang="zh-CN" altLang="en-US" sz="1400"/>
              <a:t>  自定义数据属性：以</a:t>
            </a:r>
            <a:r>
              <a:rPr lang="en-US" altLang="zh-CN" sz="1400"/>
              <a:t> </a:t>
            </a:r>
            <a:r>
              <a:rPr lang="zh-CN" altLang="en-US" sz="1400"/>
              <a:t>“</a:t>
            </a:r>
            <a:r>
              <a:rPr lang="en-US" altLang="zh-CN" sz="1400"/>
              <a:t>data-</a:t>
            </a:r>
            <a:r>
              <a:rPr lang="zh-CN" altLang="en-US" sz="1400"/>
              <a:t>” 开头。</a:t>
            </a:r>
            <a:r>
              <a:rPr lang="en-US" altLang="zh-CN" sz="1400"/>
              <a:t>HTML5</a:t>
            </a:r>
            <a:r>
              <a:rPr lang="zh-CN" altLang="en-US" sz="1400"/>
              <a:t>允许给元素指定非标准的属性，但要使用前缀</a:t>
            </a:r>
            <a:r>
              <a:rPr lang="en-US" altLang="zh-CN" sz="1400"/>
              <a:t>data-</a:t>
            </a:r>
            <a:r>
              <a:rPr lang="zh-CN" altLang="en-US" sz="1400"/>
              <a:t>以便告诉浏览器，这些属性既不包含与渲染有关的信息，也不包含元素的语义信息。除了前缀，自定义属性对命名是没有限制的，</a:t>
            </a:r>
            <a:r>
              <a:rPr lang="en-US" altLang="zh-CN" sz="1400"/>
              <a:t>data-</a:t>
            </a:r>
            <a:r>
              <a:rPr lang="zh-CN" altLang="en-US" sz="1400"/>
              <a:t>后面跟什么都可以。</a:t>
            </a:r>
            <a:endParaRPr lang="en-US" altLang="zh-CN" sz="1400"/>
          </a:p>
          <a:p>
            <a:r>
              <a:rPr lang="zh-CN" altLang="en-US" sz="1600"/>
              <a:t>如何访问：</a:t>
            </a:r>
            <a:endParaRPr lang="en-US" altLang="zh-CN" sz="1600"/>
          </a:p>
          <a:p>
            <a:pPr lvl="1"/>
            <a:r>
              <a:rPr lang="en-US" altLang="zh-CN" sz="1400"/>
              <a:t>1.</a:t>
            </a:r>
            <a:r>
              <a:rPr lang="zh-CN" altLang="en-US" sz="1400"/>
              <a:t> 通过 元素</a:t>
            </a:r>
            <a:r>
              <a:rPr lang="en-US" altLang="zh-CN" sz="1400"/>
              <a:t>.</a:t>
            </a:r>
            <a:r>
              <a:rPr lang="zh-CN" altLang="en-US" sz="1400"/>
              <a:t>属性名 直接访问：</a:t>
            </a:r>
            <a:r>
              <a:rPr lang="en-US" altLang="zh-CN" sz="1400"/>
              <a:t> HTML</a:t>
            </a:r>
            <a:r>
              <a:rPr lang="zh-CN" altLang="en-US" sz="1400"/>
              <a:t> 标准原生属性</a:t>
            </a:r>
            <a:endParaRPr lang="en-US" altLang="zh-CN" sz="1400"/>
          </a:p>
          <a:p>
            <a:pPr lvl="1"/>
            <a:r>
              <a:rPr lang="en-US" altLang="zh-CN" sz="1400"/>
              <a:t>2.</a:t>
            </a:r>
            <a:r>
              <a:rPr lang="zh-CN" altLang="en-US" sz="1400"/>
              <a:t> 通过 </a:t>
            </a:r>
            <a:r>
              <a:rPr lang="en-US" altLang="zh-CN" sz="1400"/>
              <a:t>hasAttribute()</a:t>
            </a:r>
            <a:r>
              <a:rPr lang="zh-CN" altLang="en-US" sz="1400"/>
              <a:t>、</a:t>
            </a:r>
            <a:r>
              <a:rPr lang="en-US" altLang="zh-CN" sz="1400"/>
              <a:t>getAttibute()</a:t>
            </a:r>
            <a:r>
              <a:rPr lang="zh-CN" altLang="en-US" sz="1400"/>
              <a:t>、</a:t>
            </a:r>
            <a:r>
              <a:rPr lang="en-US" altLang="zh-CN" sz="1400"/>
              <a:t>setAttribute()</a:t>
            </a:r>
            <a:r>
              <a:rPr lang="zh-CN" altLang="en-US" sz="1400"/>
              <a:t>、</a:t>
            </a:r>
            <a:r>
              <a:rPr lang="en-US" altLang="zh-CN" sz="1400"/>
              <a:t>removeAttribute()</a:t>
            </a:r>
            <a:r>
              <a:rPr lang="zh-CN" altLang="en-US" sz="1400"/>
              <a:t> 方法：原生和自定义的都可以访问</a:t>
            </a:r>
            <a:endParaRPr lang="en-US" altLang="zh-CN" sz="1400"/>
          </a:p>
          <a:p>
            <a:pPr lvl="1"/>
            <a:r>
              <a:rPr lang="en-US" altLang="zh-CN" sz="1400"/>
              <a:t>3.</a:t>
            </a:r>
            <a:r>
              <a:rPr lang="zh-CN" altLang="en-US" sz="1400"/>
              <a:t>  通过</a:t>
            </a:r>
            <a:r>
              <a:rPr lang="en-US" altLang="zh-CN" sz="1400"/>
              <a:t> dataset</a:t>
            </a:r>
            <a:r>
              <a:rPr lang="zh-CN" altLang="en-US" sz="1400"/>
              <a:t> 访问：</a:t>
            </a:r>
            <a:r>
              <a:rPr lang="en-US" altLang="zh-CN" sz="1400"/>
              <a:t>HTML5</a:t>
            </a:r>
            <a:r>
              <a:rPr lang="zh-CN" altLang="en-US" sz="1400"/>
              <a:t> 自定义数据属性</a:t>
            </a:r>
            <a:endParaRPr lang="en-US" altLang="zh-CN" sz="1400"/>
          </a:p>
        </p:txBody>
      </p:sp>
    </p:spTree>
    <p:extLst>
      <p:ext uri="{BB962C8B-B14F-4D97-AF65-F5344CB8AC3E}">
        <p14:creationId xmlns:p14="http://schemas.microsoft.com/office/powerpoint/2010/main" val="284840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直接访问原生属性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315685" y="1610072"/>
            <a:ext cx="5878285" cy="4910471"/>
          </a:xfrm>
        </p:spPr>
        <p:txBody>
          <a:bodyPr>
            <a:noAutofit/>
          </a:bodyPr>
          <a:lstStyle/>
          <a:p>
            <a:r>
              <a:rPr lang="zh-CN" altLang="en-US"/>
              <a:t>语法：元素</a:t>
            </a:r>
            <a:r>
              <a:rPr lang="en-US" altLang="zh-CN"/>
              <a:t>.</a:t>
            </a:r>
            <a:r>
              <a:rPr lang="zh-CN" altLang="en-US"/>
              <a:t>属性名</a:t>
            </a:r>
            <a:endParaRPr lang="en-US" altLang="zh-CN"/>
          </a:p>
          <a:p>
            <a:r>
              <a:rPr lang="zh-CN" altLang="en-US"/>
              <a:t>注意：</a:t>
            </a:r>
            <a:endParaRPr lang="en-US" altLang="zh-CN"/>
          </a:p>
          <a:p>
            <a:pPr lvl="1"/>
            <a:r>
              <a:rPr lang="zh-CN" altLang="en-US"/>
              <a:t>并非一一对应。</a:t>
            </a:r>
            <a:endParaRPr lang="en-US" altLang="zh-CN"/>
          </a:p>
          <a:p>
            <a:pPr lvl="1"/>
            <a:r>
              <a:rPr lang="zh-CN" altLang="en-US"/>
              <a:t>单个单词的属性名全部小写。</a:t>
            </a:r>
            <a:endParaRPr lang="en-US" altLang="zh-CN"/>
          </a:p>
          <a:p>
            <a:pPr lvl="1"/>
            <a:r>
              <a:rPr lang="zh-CN" altLang="en-US"/>
              <a:t>多个单词的属性名按照驼峰法则转换。</a:t>
            </a:r>
            <a:endParaRPr lang="en-US" altLang="zh-CN"/>
          </a:p>
          <a:p>
            <a:pPr lvl="1"/>
            <a:r>
              <a:rPr lang="zh-CN" altLang="en-US"/>
              <a:t>事件属性前面加 </a:t>
            </a:r>
            <a:r>
              <a:rPr lang="en-US" altLang="zh-CN"/>
              <a:t>`on`</a:t>
            </a:r>
            <a:r>
              <a:rPr lang="zh-CN" altLang="en-US"/>
              <a:t>，必须小写！</a:t>
            </a:r>
            <a:endParaRPr lang="en-US" altLang="zh-CN"/>
          </a:p>
          <a:p>
            <a:pPr lvl="1"/>
            <a:r>
              <a:rPr lang="zh-CN" altLang="en-US"/>
              <a:t>有些</a:t>
            </a:r>
            <a:r>
              <a:rPr lang="en-US" altLang="zh-CN"/>
              <a:t>HTML</a:t>
            </a:r>
            <a:r>
              <a:rPr lang="zh-CN" altLang="en-US"/>
              <a:t>属性对</a:t>
            </a:r>
            <a:r>
              <a:rPr lang="en-US" altLang="zh-CN"/>
              <a:t>JavaScript</a:t>
            </a:r>
            <a:r>
              <a:rPr lang="zh-CN" altLang="en-US"/>
              <a:t>来说是保留关键字</a:t>
            </a:r>
            <a:endParaRPr lang="en-US" altLang="zh-CN"/>
          </a:p>
          <a:p>
            <a:pPr lvl="2"/>
            <a:r>
              <a:rPr lang="zh-CN" altLang="en-US"/>
              <a:t>一般规则是前面加一个</a:t>
            </a:r>
            <a:r>
              <a:rPr lang="en-US" altLang="zh-CN"/>
              <a:t> HTML</a:t>
            </a:r>
          </a:p>
          <a:p>
            <a:pPr lvl="3"/>
            <a:r>
              <a:rPr lang="en-US" altLang="zh-CN"/>
              <a:t>for</a:t>
            </a:r>
            <a:r>
              <a:rPr lang="zh-CN" altLang="en-US"/>
              <a:t>  </a:t>
            </a:r>
            <a:r>
              <a:rPr lang="en-US" altLang="zh-CN">
                <a:sym typeface="Wingdings" pitchFamily="2" charset="2"/>
              </a:rPr>
              <a:t> htmlFor</a:t>
            </a:r>
            <a:endParaRPr lang="en-US" altLang="zh-CN"/>
          </a:p>
          <a:p>
            <a:pPr lvl="2"/>
            <a:r>
              <a:rPr lang="en-US" altLang="zh-CN"/>
              <a:t>class</a:t>
            </a:r>
            <a:r>
              <a:rPr lang="zh-CN" altLang="en-US"/>
              <a:t> 属性除外，必须用</a:t>
            </a:r>
            <a:r>
              <a:rPr lang="en-US" altLang="zh-CN"/>
              <a:t> className</a:t>
            </a:r>
            <a:r>
              <a:rPr lang="zh-CN" altLang="en-US"/>
              <a:t>！</a:t>
            </a:r>
            <a:endParaRPr lang="en-US" altLang="zh-CN" sz="1800"/>
          </a:p>
        </p:txBody>
      </p:sp>
      <p:pic>
        <p:nvPicPr>
          <p:cNvPr id="4" name="图片 3">
            <a:extLst>
              <a:ext uri="{FF2B5EF4-FFF2-40B4-BE49-F238E27FC236}">
                <a16:creationId xmlns:a16="http://schemas.microsoft.com/office/drawing/2014/main" id="{73B3A361-D759-C540-819B-BE78EEADF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880" y="1888000"/>
            <a:ext cx="5539354" cy="4033828"/>
          </a:xfrm>
          <a:prstGeom prst="rect">
            <a:avLst/>
          </a:prstGeom>
        </p:spPr>
      </p:pic>
    </p:spTree>
    <p:extLst>
      <p:ext uri="{BB962C8B-B14F-4D97-AF65-F5344CB8AC3E}">
        <p14:creationId xmlns:p14="http://schemas.microsoft.com/office/powerpoint/2010/main" val="139756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访问元素的类名</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337458" y="1599187"/>
            <a:ext cx="5334000" cy="4882987"/>
          </a:xfrm>
        </p:spPr>
        <p:txBody>
          <a:bodyPr>
            <a:noAutofit/>
          </a:bodyPr>
          <a:lstStyle/>
          <a:p>
            <a:r>
              <a:rPr lang="zh-CN" altLang="en-US" sz="1600"/>
              <a:t>元素节点</a:t>
            </a:r>
            <a:r>
              <a:rPr lang="en-US" altLang="zh-CN" sz="1600"/>
              <a:t>.className = '</a:t>
            </a:r>
            <a:r>
              <a:rPr lang="zh-CN" altLang="en-US" sz="1600"/>
              <a:t>类名</a:t>
            </a:r>
            <a:r>
              <a:rPr lang="en-US" altLang="zh-CN" sz="1600"/>
              <a:t>'   </a:t>
            </a:r>
            <a:r>
              <a:rPr lang="zh-CN" altLang="en-US" sz="1600"/>
              <a:t>       </a:t>
            </a:r>
            <a:r>
              <a:rPr lang="en-US" altLang="zh-CN" sz="1600">
                <a:solidFill>
                  <a:schemeClr val="accent6"/>
                </a:solidFill>
                <a:sym typeface="Wingdings" pitchFamily="2" charset="2"/>
              </a:rPr>
              <a:t> </a:t>
            </a:r>
            <a:r>
              <a:rPr lang="zh-CN" altLang="en-US" sz="1600">
                <a:solidFill>
                  <a:schemeClr val="accent6"/>
                </a:solidFill>
              </a:rPr>
              <a:t>很不方便！</a:t>
            </a:r>
            <a:endParaRPr lang="en-US" altLang="zh-CN" sz="1600">
              <a:solidFill>
                <a:schemeClr val="accent6"/>
              </a:solidFill>
            </a:endParaRPr>
          </a:p>
          <a:p>
            <a:pPr lvl="1"/>
            <a:r>
              <a:rPr lang="zh-CN" altLang="en-US" sz="1400"/>
              <a:t>设置：</a:t>
            </a:r>
            <a:r>
              <a:rPr lang="en-US" altLang="zh-CN" sz="1400"/>
              <a:t> </a:t>
            </a:r>
            <a:r>
              <a:rPr lang="zh-CN" altLang="en-US" sz="1400"/>
              <a:t>元素</a:t>
            </a:r>
            <a:r>
              <a:rPr lang="en-US" altLang="zh-CN" sz="1400"/>
              <a:t>.className = '</a:t>
            </a:r>
            <a:r>
              <a:rPr lang="zh-CN" altLang="en-US" sz="1400"/>
              <a:t>要设置的类名</a:t>
            </a:r>
            <a:r>
              <a:rPr lang="en-US" altLang="zh-CN" sz="1400"/>
              <a:t>'     // </a:t>
            </a:r>
            <a:r>
              <a:rPr lang="zh-CN" altLang="en-US" sz="1400"/>
              <a:t>会覆盖已有的类</a:t>
            </a:r>
            <a:endParaRPr lang="en-US" altLang="zh-CN" sz="1400"/>
          </a:p>
          <a:p>
            <a:pPr lvl="1"/>
            <a:r>
              <a:rPr lang="zh-CN" altLang="en-US" sz="1400"/>
              <a:t>追加： 元素</a:t>
            </a:r>
            <a:r>
              <a:rPr lang="en-US" altLang="zh-CN" sz="1400"/>
              <a:t>.className += '  </a:t>
            </a:r>
            <a:r>
              <a:rPr lang="zh-CN" altLang="en-US" sz="1400"/>
              <a:t>要追加的类名</a:t>
            </a:r>
            <a:r>
              <a:rPr lang="en-US" altLang="zh-CN" sz="1400"/>
              <a:t>'      // </a:t>
            </a:r>
            <a:r>
              <a:rPr lang="zh-CN" altLang="en-US" sz="1400"/>
              <a:t>前面要加空格</a:t>
            </a:r>
            <a:endParaRPr lang="en-US" altLang="zh-CN" sz="1400"/>
          </a:p>
          <a:p>
            <a:pPr lvl="1"/>
            <a:r>
              <a:rPr lang="zh-CN" altLang="en-US" sz="1400"/>
              <a:t>如何删除已有的类名之一？           </a:t>
            </a:r>
            <a:endParaRPr lang="en-US" altLang="zh-CN" sz="1400"/>
          </a:p>
          <a:p>
            <a:r>
              <a:rPr lang="en-US" altLang="zh-CN" sz="1600"/>
              <a:t>classList</a:t>
            </a:r>
          </a:p>
          <a:p>
            <a:pPr lvl="1"/>
            <a:r>
              <a:rPr lang="en-US" altLang="zh-CN" sz="1200"/>
              <a:t> </a:t>
            </a:r>
            <a:r>
              <a:rPr lang="zh-CN" altLang="en-US" sz="1200"/>
              <a:t>元素节点</a:t>
            </a:r>
            <a:r>
              <a:rPr lang="en-US" altLang="zh-CN" sz="1200"/>
              <a:t>.classList.add('</a:t>
            </a:r>
            <a:r>
              <a:rPr lang="zh-CN" altLang="en-US" sz="1200"/>
              <a:t>类名</a:t>
            </a:r>
            <a:r>
              <a:rPr lang="en-US" altLang="zh-CN" sz="1200"/>
              <a:t>')  </a:t>
            </a:r>
            <a:r>
              <a:rPr lang="zh-CN" altLang="en-US" sz="1200"/>
              <a:t>：给一个元素添加类，但是不会覆盖已经存在的其它类。</a:t>
            </a:r>
            <a:endParaRPr lang="en-US" altLang="zh-CN" sz="1200"/>
          </a:p>
          <a:p>
            <a:pPr lvl="1"/>
            <a:r>
              <a:rPr lang="en-US" altLang="zh-CN" sz="1200"/>
              <a:t> </a:t>
            </a:r>
            <a:r>
              <a:rPr lang="zh-CN" altLang="en-US" sz="1200"/>
              <a:t>元素节点</a:t>
            </a:r>
            <a:r>
              <a:rPr lang="en-US" altLang="zh-CN" sz="1200"/>
              <a:t>.classList.remove('</a:t>
            </a:r>
            <a:r>
              <a:rPr lang="zh-CN" altLang="en-US" sz="1200"/>
              <a:t>类名</a:t>
            </a:r>
            <a:r>
              <a:rPr lang="en-US" altLang="zh-CN" sz="1200"/>
              <a:t>')</a:t>
            </a:r>
            <a:r>
              <a:rPr lang="zh-CN" altLang="en-US" sz="1200"/>
              <a:t>：一个元素中删除指定的类。</a:t>
            </a:r>
            <a:endParaRPr lang="en-US" altLang="zh-CN" sz="1200"/>
          </a:p>
          <a:p>
            <a:pPr lvl="1"/>
            <a:r>
              <a:rPr lang="zh-CN" altLang="en-US" sz="1200"/>
              <a:t>元素节点</a:t>
            </a:r>
            <a:r>
              <a:rPr lang="en-US" altLang="zh-CN" sz="1200"/>
              <a:t>.classList.toggle()</a:t>
            </a:r>
            <a:r>
              <a:rPr lang="zh-CN" altLang="en-US" sz="1200"/>
              <a:t>：如果元素没有给出的类，就添加该类，如果有该类，就删除该类。</a:t>
            </a:r>
            <a:endParaRPr lang="en-US" altLang="zh-CN" sz="1200"/>
          </a:p>
          <a:p>
            <a:pPr lvl="1"/>
            <a:r>
              <a:rPr lang="zh-CN" altLang="en-US" sz="1200"/>
              <a:t>元素节点</a:t>
            </a:r>
            <a:r>
              <a:rPr lang="en-US" altLang="zh-CN" sz="1200"/>
              <a:t>.classList.contains()</a:t>
            </a:r>
            <a:r>
              <a:rPr lang="zh-CN" altLang="en-US" sz="1200"/>
              <a:t>：检查元素是否有指定的类。</a:t>
            </a:r>
            <a:endParaRPr lang="en-US" altLang="zh-CN" sz="1200"/>
          </a:p>
        </p:txBody>
      </p:sp>
      <p:pic>
        <p:nvPicPr>
          <p:cNvPr id="4" name="图片 3">
            <a:extLst>
              <a:ext uri="{FF2B5EF4-FFF2-40B4-BE49-F238E27FC236}">
                <a16:creationId xmlns:a16="http://schemas.microsoft.com/office/drawing/2014/main" id="{FFA4E371-3D8B-5249-AE80-772AEF6E0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8379" y="87086"/>
            <a:ext cx="5933621" cy="6654529"/>
          </a:xfrm>
          <a:prstGeom prst="rect">
            <a:avLst/>
          </a:prstGeom>
        </p:spPr>
      </p:pic>
    </p:spTree>
    <p:extLst>
      <p:ext uri="{BB962C8B-B14F-4D97-AF65-F5344CB8AC3E}">
        <p14:creationId xmlns:p14="http://schemas.microsoft.com/office/powerpoint/2010/main" val="342793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访问自定义属性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575580" y="1801660"/>
            <a:ext cx="5102409" cy="4882987"/>
          </a:xfrm>
        </p:spPr>
        <p:txBody>
          <a:bodyPr>
            <a:noAutofit/>
          </a:bodyPr>
          <a:lstStyle/>
          <a:p>
            <a:r>
              <a:rPr lang="zh-CN" altLang="en-US" sz="1600"/>
              <a:t>获取属性：元素节点</a:t>
            </a:r>
            <a:r>
              <a:rPr lang="en-US" altLang="zh-CN" sz="1600"/>
              <a:t>.</a:t>
            </a:r>
            <a:r>
              <a:rPr lang="en-US" altLang="zh-CN" sz="1600">
                <a:solidFill>
                  <a:schemeClr val="accent6"/>
                </a:solidFill>
              </a:rPr>
              <a:t>getAttribute('</a:t>
            </a:r>
            <a:r>
              <a:rPr lang="zh-CN" altLang="en-US" sz="1600">
                <a:solidFill>
                  <a:schemeClr val="accent6"/>
                </a:solidFill>
              </a:rPr>
              <a:t>属性名</a:t>
            </a:r>
            <a:r>
              <a:rPr lang="en-US" altLang="zh-CN" sz="1600">
                <a:solidFill>
                  <a:schemeClr val="accent6"/>
                </a:solidFill>
              </a:rPr>
              <a:t>')</a:t>
            </a:r>
          </a:p>
          <a:p>
            <a:pPr lvl="1"/>
            <a:r>
              <a:rPr lang="zh-CN" altLang="en-US" sz="1400"/>
              <a:t> 返回作为实参提供的属性的值</a:t>
            </a:r>
            <a:endParaRPr lang="en-US" altLang="zh-CN" sz="1400"/>
          </a:p>
          <a:p>
            <a:r>
              <a:rPr lang="zh-CN" altLang="en-US" sz="1600"/>
              <a:t> 设置属性：元素节点</a:t>
            </a:r>
            <a:r>
              <a:rPr lang="en-US" altLang="zh-CN" sz="1600"/>
              <a:t>.</a:t>
            </a:r>
            <a:r>
              <a:rPr lang="en-US" altLang="zh-CN" sz="1600">
                <a:solidFill>
                  <a:schemeClr val="accent6"/>
                </a:solidFill>
              </a:rPr>
              <a:t>setAttribute('</a:t>
            </a:r>
            <a:r>
              <a:rPr lang="zh-CN" altLang="en-US" sz="1600">
                <a:solidFill>
                  <a:schemeClr val="accent6"/>
                </a:solidFill>
              </a:rPr>
              <a:t>属性名</a:t>
            </a:r>
            <a:r>
              <a:rPr lang="en-US" altLang="zh-CN" sz="1600">
                <a:solidFill>
                  <a:schemeClr val="accent6"/>
                </a:solidFill>
              </a:rPr>
              <a:t>', '</a:t>
            </a:r>
            <a:r>
              <a:rPr lang="zh-CN" altLang="en-US" sz="1600">
                <a:solidFill>
                  <a:schemeClr val="accent6"/>
                </a:solidFill>
              </a:rPr>
              <a:t>属性值</a:t>
            </a:r>
            <a:r>
              <a:rPr lang="en-US" altLang="zh-CN" sz="1600">
                <a:solidFill>
                  <a:schemeClr val="accent6"/>
                </a:solidFill>
              </a:rPr>
              <a:t>')</a:t>
            </a:r>
          </a:p>
          <a:p>
            <a:pPr lvl="1"/>
            <a:r>
              <a:rPr lang="zh-CN" altLang="en-US" sz="1400"/>
              <a:t>修改一个元素的属性值，它带有两个参数：第一个参数是要修改的属性，第二个参数是该属性的新值。</a:t>
            </a:r>
            <a:endParaRPr lang="en-US" altLang="zh-CN" sz="1400"/>
          </a:p>
          <a:p>
            <a:r>
              <a:rPr lang="en-US" altLang="zh-CN" sz="1600"/>
              <a:t> </a:t>
            </a:r>
            <a:r>
              <a:rPr lang="zh-CN" altLang="en-US" sz="1600"/>
              <a:t>删除属性：元素节点</a:t>
            </a:r>
            <a:r>
              <a:rPr lang="en-US" altLang="zh-CN" sz="1600"/>
              <a:t>.</a:t>
            </a:r>
            <a:r>
              <a:rPr lang="en-US" altLang="zh-CN" sz="1600">
                <a:solidFill>
                  <a:schemeClr val="accent6"/>
                </a:solidFill>
              </a:rPr>
              <a:t>removeAttribute('</a:t>
            </a:r>
            <a:r>
              <a:rPr lang="zh-CN" altLang="en-US" sz="1600">
                <a:solidFill>
                  <a:schemeClr val="accent6"/>
                </a:solidFill>
              </a:rPr>
              <a:t>属性名</a:t>
            </a:r>
            <a:r>
              <a:rPr lang="en-US" altLang="zh-CN" sz="1600">
                <a:solidFill>
                  <a:schemeClr val="accent6"/>
                </a:solidFill>
              </a:rPr>
              <a:t>')</a:t>
            </a:r>
            <a:endParaRPr lang="en-US" altLang="zh-CN" sz="1400">
              <a:solidFill>
                <a:schemeClr val="accent6"/>
              </a:solidFill>
            </a:endParaRPr>
          </a:p>
        </p:txBody>
      </p:sp>
      <p:pic>
        <p:nvPicPr>
          <p:cNvPr id="4" name="图片 3">
            <a:extLst>
              <a:ext uri="{FF2B5EF4-FFF2-40B4-BE49-F238E27FC236}">
                <a16:creationId xmlns:a16="http://schemas.microsoft.com/office/drawing/2014/main" id="{D5DDB174-6717-5147-B068-83C5993C5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450" y="1515292"/>
            <a:ext cx="6430550" cy="4482610"/>
          </a:xfrm>
          <a:prstGeom prst="rect">
            <a:avLst/>
          </a:prstGeom>
        </p:spPr>
      </p:pic>
    </p:spTree>
    <p:extLst>
      <p:ext uri="{BB962C8B-B14F-4D97-AF65-F5344CB8AC3E}">
        <p14:creationId xmlns:p14="http://schemas.microsoft.com/office/powerpoint/2010/main" val="271354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 </a:t>
            </a:r>
            <a:r>
              <a:rPr lang="en-US" altLang="zh-CN"/>
              <a:t>HTML5</a:t>
            </a:r>
            <a:r>
              <a:rPr lang="zh-CN" altLang="en-US"/>
              <a:t> 自定义数据属性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01363"/>
            <a:ext cx="4701815" cy="4882987"/>
          </a:xfrm>
        </p:spPr>
        <p:txBody>
          <a:bodyPr>
            <a:noAutofit/>
          </a:bodyPr>
          <a:lstStyle/>
          <a:p>
            <a:r>
              <a:rPr lang="zh-CN" altLang="en-US" sz="1600"/>
              <a:t>通过元素的 </a:t>
            </a:r>
            <a:r>
              <a:rPr lang="en-US" altLang="zh-CN" sz="1600"/>
              <a:t>dataset</a:t>
            </a:r>
            <a:r>
              <a:rPr lang="zh-CN" altLang="en-US" sz="1600"/>
              <a:t> 属性来访问 </a:t>
            </a:r>
            <a:r>
              <a:rPr lang="en-US" altLang="zh-CN" sz="1600"/>
              <a:t>HTML5</a:t>
            </a:r>
            <a:r>
              <a:rPr lang="zh-CN" altLang="en-US" sz="1600"/>
              <a:t>  自定义数据属性。</a:t>
            </a:r>
            <a:endParaRPr lang="en-US" altLang="zh-CN" sz="1600"/>
          </a:p>
          <a:p>
            <a:r>
              <a:rPr lang="en-US" altLang="zh-CN" sz="1600"/>
              <a:t>dataset</a:t>
            </a:r>
            <a:r>
              <a:rPr lang="zh-CN" altLang="en-US" sz="1600"/>
              <a:t>属性是一个</a:t>
            </a:r>
            <a:r>
              <a:rPr lang="en-US" altLang="zh-CN" sz="1600"/>
              <a:t>DOMStringMap</a:t>
            </a:r>
            <a:r>
              <a:rPr lang="zh-CN" altLang="en-US" sz="1600"/>
              <a:t>的实例，包含一组键</a:t>
            </a:r>
            <a:r>
              <a:rPr lang="en-US" altLang="zh-CN" sz="1600"/>
              <a:t>/</a:t>
            </a:r>
            <a:r>
              <a:rPr lang="zh-CN" altLang="en-US" sz="1600"/>
              <a:t>值对映射。</a:t>
            </a:r>
            <a:endParaRPr lang="en-US" altLang="zh-CN" sz="1600"/>
          </a:p>
          <a:p>
            <a:r>
              <a:rPr lang="zh-CN" altLang="en-US" sz="1600"/>
              <a:t>元素的每个</a:t>
            </a:r>
            <a:r>
              <a:rPr lang="en-US" altLang="zh-CN" sz="1600"/>
              <a:t>data-name</a:t>
            </a:r>
            <a:r>
              <a:rPr lang="zh-CN" altLang="en-US" sz="1600"/>
              <a:t>属性在</a:t>
            </a:r>
            <a:r>
              <a:rPr lang="en-US" altLang="zh-CN" sz="1600"/>
              <a:t>dataset</a:t>
            </a:r>
            <a:r>
              <a:rPr lang="zh-CN" altLang="en-US" sz="1600"/>
              <a:t>中都可以通过</a:t>
            </a:r>
            <a:r>
              <a:rPr lang="en-US" altLang="zh-CN" sz="1600"/>
              <a:t>data-</a:t>
            </a:r>
            <a:r>
              <a:rPr lang="zh-CN" altLang="en-US" sz="1600"/>
              <a:t>后面的字符串作为键来访问（例如，属性</a:t>
            </a:r>
            <a:r>
              <a:rPr lang="en-US" altLang="zh-CN" sz="1600"/>
              <a:t>data-myname</a:t>
            </a:r>
            <a:r>
              <a:rPr lang="zh-CN" altLang="en-US" sz="1600"/>
              <a:t>可以通过</a:t>
            </a:r>
            <a:r>
              <a:rPr lang="en-US" altLang="zh-CN" sz="1600"/>
              <a:t>myname</a:t>
            </a:r>
            <a:r>
              <a:rPr lang="zh-CN" altLang="en-US" sz="1600"/>
              <a:t>访问，但</a:t>
            </a:r>
            <a:r>
              <a:rPr lang="zh-CN" altLang="en-US" sz="1600">
                <a:solidFill>
                  <a:schemeClr val="accent6"/>
                </a:solidFill>
              </a:rPr>
              <a:t>要注意</a:t>
            </a:r>
            <a:r>
              <a:rPr lang="en-US" altLang="zh-CN" sz="1600">
                <a:solidFill>
                  <a:schemeClr val="accent6"/>
                </a:solidFill>
              </a:rPr>
              <a:t>data-my-name</a:t>
            </a:r>
            <a:r>
              <a:rPr lang="zh-CN" altLang="en-US" sz="1600">
                <a:solidFill>
                  <a:schemeClr val="accent6"/>
                </a:solidFill>
              </a:rPr>
              <a:t>、</a:t>
            </a:r>
            <a:r>
              <a:rPr lang="en-US" altLang="zh-CN" sz="1600">
                <a:solidFill>
                  <a:schemeClr val="accent6"/>
                </a:solidFill>
              </a:rPr>
              <a:t>data-My-Name</a:t>
            </a:r>
            <a:r>
              <a:rPr lang="zh-CN" altLang="en-US" sz="1600">
                <a:solidFill>
                  <a:schemeClr val="accent6"/>
                </a:solidFill>
              </a:rPr>
              <a:t>要通过</a:t>
            </a:r>
            <a:r>
              <a:rPr lang="en-US" altLang="zh-CN" sz="1600">
                <a:solidFill>
                  <a:schemeClr val="accent6"/>
                </a:solidFill>
              </a:rPr>
              <a:t>myName</a:t>
            </a:r>
            <a:r>
              <a:rPr lang="zh-CN" altLang="en-US" sz="1600">
                <a:solidFill>
                  <a:schemeClr val="accent6"/>
                </a:solidFill>
              </a:rPr>
              <a:t>来访问</a:t>
            </a:r>
            <a:r>
              <a:rPr lang="zh-CN" altLang="en-US" sz="1600"/>
              <a:t>）。</a:t>
            </a:r>
            <a:endParaRPr lang="en-US" altLang="zh-CN" sz="1600"/>
          </a:p>
          <a:p>
            <a:r>
              <a:rPr lang="zh-CN" altLang="en-US" sz="1600"/>
              <a:t>删除属性： </a:t>
            </a:r>
            <a:r>
              <a:rPr lang="en-US" altLang="zh-CN" sz="1600"/>
              <a:t>delete</a:t>
            </a:r>
            <a:r>
              <a:rPr lang="zh-CN" altLang="en-US" sz="1600"/>
              <a:t> 运算符</a:t>
            </a:r>
            <a:endParaRPr lang="en-US" altLang="zh-CN" sz="1600"/>
          </a:p>
        </p:txBody>
      </p:sp>
      <p:pic>
        <p:nvPicPr>
          <p:cNvPr id="4" name="图片 3">
            <a:extLst>
              <a:ext uri="{FF2B5EF4-FFF2-40B4-BE49-F238E27FC236}">
                <a16:creationId xmlns:a16="http://schemas.microsoft.com/office/drawing/2014/main" id="{8FA21C8C-3919-A643-9CDA-57A3109F0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265" y="1939053"/>
            <a:ext cx="6964381" cy="3956650"/>
          </a:xfrm>
          <a:prstGeom prst="rect">
            <a:avLst/>
          </a:prstGeom>
        </p:spPr>
      </p:pic>
    </p:spTree>
    <p:extLst>
      <p:ext uri="{BB962C8B-B14F-4D97-AF65-F5344CB8AC3E}">
        <p14:creationId xmlns:p14="http://schemas.microsoft.com/office/powerpoint/2010/main" val="220526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访问元素的内容</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272144" y="1610073"/>
            <a:ext cx="10940142" cy="3898098"/>
          </a:xfrm>
        </p:spPr>
        <p:txBody>
          <a:bodyPr>
            <a:noAutofit/>
          </a:bodyPr>
          <a:lstStyle/>
          <a:p>
            <a:r>
              <a:rPr lang="en-US" altLang="zh-CN" sz="1800"/>
              <a:t>HTML</a:t>
            </a:r>
            <a:endParaRPr lang="en-US" altLang="zh-CN" sz="1600"/>
          </a:p>
          <a:p>
            <a:pPr lvl="1"/>
            <a:r>
              <a:rPr lang="zh-CN" altLang="en-US" sz="1600"/>
              <a:t>元素</a:t>
            </a:r>
            <a:r>
              <a:rPr lang="en-US" altLang="zh-CN" sz="1600"/>
              <a:t>.innerHTML</a:t>
            </a:r>
            <a:r>
              <a:rPr lang="zh-CN" altLang="en-US" sz="1600"/>
              <a:t>：把元素内的</a:t>
            </a:r>
            <a:r>
              <a:rPr lang="en-US" altLang="zh-CN" sz="1600"/>
              <a:t>HTML</a:t>
            </a:r>
            <a:r>
              <a:rPr lang="zh-CN" altLang="en-US" sz="1600"/>
              <a:t>返回为字符串。</a:t>
            </a:r>
            <a:endParaRPr lang="en-US" altLang="zh-CN" sz="1600"/>
          </a:p>
          <a:p>
            <a:pPr lvl="1"/>
            <a:r>
              <a:rPr lang="en-US" altLang="zh-CN" sz="1600"/>
              <a:t>outerHTML</a:t>
            </a:r>
            <a:r>
              <a:rPr lang="zh-CN" altLang="en-US" sz="1600"/>
              <a:t>：返回元素本身及其包含的 </a:t>
            </a:r>
            <a:r>
              <a:rPr lang="en-US" altLang="zh-CN" sz="1600"/>
              <a:t>HTML</a:t>
            </a:r>
            <a:r>
              <a:rPr lang="zh-CN" altLang="en-US" sz="1600"/>
              <a:t>。</a:t>
            </a:r>
            <a:endParaRPr lang="en-US" altLang="zh-CN" sz="1600"/>
          </a:p>
          <a:p>
            <a:pPr lvl="1"/>
            <a:r>
              <a:rPr lang="en-US" altLang="zh-CN" sz="1600"/>
              <a:t>insertAdjacentHTML()</a:t>
            </a:r>
            <a:r>
              <a:rPr lang="zh-CN" altLang="en-US" sz="1600"/>
              <a:t>：在指定元素附近插入任意 </a:t>
            </a:r>
            <a:r>
              <a:rPr lang="en-US" altLang="zh-CN" sz="1600"/>
              <a:t>HTML</a:t>
            </a:r>
            <a:r>
              <a:rPr lang="zh-CN" altLang="en-US" sz="1600"/>
              <a:t> 标记字符串。</a:t>
            </a:r>
            <a:endParaRPr lang="en-US" altLang="zh-CN" sz="1600"/>
          </a:p>
          <a:p>
            <a:r>
              <a:rPr lang="zh-CN" altLang="en-US" sz="1800"/>
              <a:t>普通文本</a:t>
            </a:r>
            <a:endParaRPr lang="en-US" altLang="zh-CN" sz="1800"/>
          </a:p>
          <a:p>
            <a:pPr lvl="1"/>
            <a:r>
              <a:rPr lang="en-US" altLang="zh-CN" sz="1600"/>
              <a:t>textContent</a:t>
            </a:r>
            <a:r>
              <a:rPr lang="zh-CN" altLang="en-US" sz="1600"/>
              <a:t>：只返回普通文本。</a:t>
            </a:r>
            <a:endParaRPr lang="en-US" altLang="zh-CN" sz="1600"/>
          </a:p>
        </p:txBody>
      </p:sp>
      <p:pic>
        <p:nvPicPr>
          <p:cNvPr id="4" name="图片 3">
            <a:extLst>
              <a:ext uri="{FF2B5EF4-FFF2-40B4-BE49-F238E27FC236}">
                <a16:creationId xmlns:a16="http://schemas.microsoft.com/office/drawing/2014/main" id="{26B52677-57CC-A748-A104-26685A956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557" y="4365170"/>
            <a:ext cx="7121353" cy="2492829"/>
          </a:xfrm>
          <a:prstGeom prst="rect">
            <a:avLst/>
          </a:prstGeom>
        </p:spPr>
      </p:pic>
    </p:spTree>
    <p:extLst>
      <p:ext uri="{BB962C8B-B14F-4D97-AF65-F5344CB8AC3E}">
        <p14:creationId xmlns:p14="http://schemas.microsoft.com/office/powerpoint/2010/main" val="2862334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导航</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600965" y="1680481"/>
            <a:ext cx="4471778" cy="5046890"/>
          </a:xfrm>
        </p:spPr>
        <p:txBody>
          <a:bodyPr>
            <a:noAutofit/>
          </a:bodyPr>
          <a:lstStyle/>
          <a:p>
            <a:r>
              <a:rPr lang="zh-CN" altLang="en-US" sz="1400"/>
              <a:t> </a:t>
            </a:r>
            <a:r>
              <a:rPr lang="en-US" altLang="zh-CN" sz="1400"/>
              <a:t>parentNode</a:t>
            </a:r>
          </a:p>
          <a:p>
            <a:r>
              <a:rPr lang="en-US" altLang="zh-CN" sz="1400"/>
              <a:t> children</a:t>
            </a:r>
            <a:r>
              <a:rPr lang="zh-CN" altLang="en-US" sz="1400"/>
              <a:t>：只返回一个节点的所有元素节点，所以会忽略所有文本节点。</a:t>
            </a:r>
            <a:endParaRPr lang="en-US" altLang="zh-CN" sz="1400"/>
          </a:p>
          <a:p>
            <a:r>
              <a:rPr lang="en-US" altLang="zh-CN" sz="1400"/>
              <a:t>childNodes</a:t>
            </a:r>
            <a:r>
              <a:rPr lang="zh-CN" altLang="en-US" sz="1400"/>
              <a:t>：某个节点的所有子节点列表（包含所有文本节点（空白也是））</a:t>
            </a:r>
            <a:endParaRPr lang="en-US" altLang="zh-CN" sz="1400"/>
          </a:p>
          <a:p>
            <a:r>
              <a:rPr lang="en-US" altLang="zh-CN" sz="1400"/>
              <a:t>childElementCount </a:t>
            </a:r>
            <a:r>
              <a:rPr lang="zh-CN" altLang="en-US" sz="1400"/>
              <a:t>：元素子节点的数目。</a:t>
            </a:r>
            <a:endParaRPr lang="en-US" altLang="zh-CN" sz="1400"/>
          </a:p>
          <a:p>
            <a:r>
              <a:rPr lang="en-US" altLang="zh-CN" sz="1400"/>
              <a:t>firstChild</a:t>
            </a:r>
            <a:r>
              <a:rPr lang="zh-CN" altLang="en-US" sz="1400"/>
              <a:t>、</a:t>
            </a:r>
            <a:r>
              <a:rPr lang="en-US" altLang="zh-CN" sz="1400"/>
              <a:t>lastChild</a:t>
            </a:r>
          </a:p>
          <a:p>
            <a:r>
              <a:rPr lang="en-US" altLang="zh-CN" sz="1400"/>
              <a:t>firstElementChild</a:t>
            </a:r>
            <a:r>
              <a:rPr lang="zh-CN" altLang="en-US" sz="1400"/>
              <a:t>、 </a:t>
            </a:r>
            <a:r>
              <a:rPr lang="en-US" altLang="zh-CN" sz="1400"/>
              <a:t>lastElementChild</a:t>
            </a:r>
          </a:p>
          <a:p>
            <a:r>
              <a:rPr lang="en-US" altLang="zh-CN" sz="1400"/>
              <a:t>nextSibling</a:t>
            </a:r>
            <a:r>
              <a:rPr lang="zh-CN" altLang="en-US" sz="1400"/>
              <a:t>、</a:t>
            </a:r>
            <a:r>
              <a:rPr lang="en-US" altLang="zh-CN" sz="1400"/>
              <a:t>previousSibling</a:t>
            </a:r>
          </a:p>
          <a:p>
            <a:r>
              <a:rPr lang="en-US" altLang="zh-CN" sz="1400"/>
              <a:t>nextElementSibling</a:t>
            </a:r>
            <a:r>
              <a:rPr lang="zh-CN" altLang="en-US" sz="1400"/>
              <a:t>、</a:t>
            </a:r>
            <a:r>
              <a:rPr lang="en-US" altLang="zh-CN" sz="1400"/>
              <a:t>previousElementSibling</a:t>
            </a:r>
          </a:p>
          <a:p>
            <a:r>
              <a:rPr lang="en-US" altLang="zh-CN" sz="1400"/>
              <a:t>nodeValue</a:t>
            </a:r>
            <a:r>
              <a:rPr lang="zh-CN" altLang="en-US" sz="1400"/>
              <a:t>、</a:t>
            </a:r>
            <a:r>
              <a:rPr lang="en-US" altLang="zh-CN" sz="1400"/>
              <a:t>nodeName</a:t>
            </a:r>
            <a:r>
              <a:rPr lang="zh-CN" altLang="en-US" sz="1400"/>
              <a:t>、</a:t>
            </a:r>
            <a:r>
              <a:rPr lang="en-US" altLang="zh-CN" sz="1400"/>
              <a:t>NodeType</a:t>
            </a:r>
          </a:p>
          <a:p>
            <a:endParaRPr lang="en-US" altLang="zh-CN" sz="1400"/>
          </a:p>
        </p:txBody>
      </p:sp>
      <p:pic>
        <p:nvPicPr>
          <p:cNvPr id="5122" name="Picture 2">
            <a:extLst>
              <a:ext uri="{FF2B5EF4-FFF2-40B4-BE49-F238E27FC236}">
                <a16:creationId xmlns:a16="http://schemas.microsoft.com/office/drawing/2014/main" id="{9023DC51-C012-0146-A64E-84AE3570AC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823" y="1972315"/>
            <a:ext cx="6878320" cy="356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58614" y="519461"/>
            <a:ext cx="4070985" cy="707886"/>
          </a:xfrm>
          <a:prstGeom prst="rect">
            <a:avLst/>
          </a:prstGeom>
          <a:noFill/>
        </p:spPr>
        <p:txBody>
          <a:bodyPr wrap="square" rtlCol="0" anchor="ctr">
            <a:spAutoFit/>
          </a:bodyPr>
          <a:lstStyle/>
          <a:p>
            <a:pPr algn="ctr"/>
            <a:r>
              <a:rPr lang="zh-CN" altLang="en-US" sz="4000" b="1">
                <a:solidFill>
                  <a:schemeClr val="bg1"/>
                </a:solidFill>
              </a:rPr>
              <a:t>目录</a:t>
            </a:r>
          </a:p>
        </p:txBody>
      </p:sp>
      <p:graphicFrame>
        <p:nvGraphicFramePr>
          <p:cNvPr id="12" name="图示 11">
            <a:extLst>
              <a:ext uri="{FF2B5EF4-FFF2-40B4-BE49-F238E27FC236}">
                <a16:creationId xmlns:a16="http://schemas.microsoft.com/office/drawing/2014/main" id="{059184DC-D02E-9D46-A967-078ACA036A85}"/>
              </a:ext>
            </a:extLst>
          </p:cNvPr>
          <p:cNvGraphicFramePr/>
          <p:nvPr>
            <p:extLst>
              <p:ext uri="{D42A27DB-BD31-4B8C-83A1-F6EECF244321}">
                <p14:modId xmlns:p14="http://schemas.microsoft.com/office/powerpoint/2010/main" val="189671746"/>
              </p:ext>
            </p:extLst>
          </p:nvPr>
        </p:nvGraphicFramePr>
        <p:xfrm>
          <a:off x="786581" y="2462177"/>
          <a:ext cx="10618837" cy="2296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矩形 2">
            <a:extLst>
              <a:ext uri="{FF2B5EF4-FFF2-40B4-BE49-F238E27FC236}">
                <a16:creationId xmlns:a16="http://schemas.microsoft.com/office/drawing/2014/main" id="{24664E75-4ED4-E549-8E4B-DD549F2CC457}"/>
              </a:ext>
            </a:extLst>
          </p:cNvPr>
          <p:cNvSpPr/>
          <p:nvPr/>
        </p:nvSpPr>
        <p:spPr>
          <a:xfrm>
            <a:off x="4247398" y="5576408"/>
            <a:ext cx="3172663" cy="369332"/>
          </a:xfrm>
          <a:prstGeom prst="rect">
            <a:avLst/>
          </a:prstGeom>
        </p:spPr>
        <p:txBody>
          <a:bodyPr wrap="none">
            <a:spAutoFit/>
          </a:bodyPr>
          <a:lstStyle/>
          <a:p>
            <a:r>
              <a:rPr lang="zh-CN" altLang="en-US"/>
              <a:t>https://overapi.com/javascript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动态创建标记</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a:t> 创建元素：</a:t>
            </a:r>
            <a:r>
              <a:rPr lang="en-US" altLang="zh-CN" sz="1600"/>
              <a:t>document.createElement('</a:t>
            </a:r>
            <a:r>
              <a:rPr lang="zh-CN" altLang="en-US" sz="1600"/>
              <a:t>元素名</a:t>
            </a:r>
            <a:r>
              <a:rPr lang="en-US" altLang="zh-CN" sz="1600"/>
              <a:t>')</a:t>
            </a:r>
          </a:p>
          <a:p>
            <a:r>
              <a:rPr lang="zh-CN" altLang="en-US" sz="1400" strike="sngStrike">
                <a:solidFill>
                  <a:schemeClr val="accent6"/>
                </a:solidFill>
              </a:rPr>
              <a:t>创建文本节点：</a:t>
            </a:r>
            <a:r>
              <a:rPr lang="en-US" altLang="zh-CN" sz="1400" strike="sngStrike">
                <a:solidFill>
                  <a:schemeClr val="accent6"/>
                </a:solidFill>
              </a:rPr>
              <a:t>document.createTextNode('</a:t>
            </a:r>
            <a:r>
              <a:rPr lang="zh-CN" altLang="en-US" sz="1400" strike="sngStrike">
                <a:solidFill>
                  <a:schemeClr val="accent6"/>
                </a:solidFill>
              </a:rPr>
              <a:t>文本节点的内容</a:t>
            </a:r>
            <a:r>
              <a:rPr lang="en-US" altLang="zh-CN" sz="1400" strike="sngStrike">
                <a:solidFill>
                  <a:schemeClr val="accent6"/>
                </a:solidFill>
              </a:rPr>
              <a:t>')</a:t>
            </a:r>
          </a:p>
          <a:p>
            <a:r>
              <a:rPr lang="zh-CN" altLang="en-US" sz="1600"/>
              <a:t> </a:t>
            </a:r>
            <a:r>
              <a:rPr lang="zh-CN" altLang="en-US" sz="1600" strike="sngStrike">
                <a:solidFill>
                  <a:schemeClr val="accent6"/>
                </a:solidFill>
              </a:rPr>
              <a:t>添加子节点：</a:t>
            </a:r>
            <a:r>
              <a:rPr lang="en-US" altLang="zh-CN" sz="1600" strike="sngStrike">
                <a:solidFill>
                  <a:schemeClr val="accent6"/>
                </a:solidFill>
              </a:rPr>
              <a:t>appendChild('</a:t>
            </a:r>
            <a:r>
              <a:rPr lang="zh-CN" altLang="en-US" sz="1600" strike="sngStrike">
                <a:solidFill>
                  <a:schemeClr val="accent6"/>
                </a:solidFill>
              </a:rPr>
              <a:t>要添加的子节点</a:t>
            </a:r>
            <a:r>
              <a:rPr lang="en-US" altLang="zh-CN" sz="1600" strike="sngStrike">
                <a:solidFill>
                  <a:schemeClr val="accent6"/>
                </a:solidFill>
              </a:rPr>
              <a:t>')</a:t>
            </a:r>
            <a:r>
              <a:rPr lang="zh-CN" altLang="en-US" sz="1600" strike="sngStrike">
                <a:solidFill>
                  <a:schemeClr val="accent6"/>
                </a:solidFill>
              </a:rPr>
              <a:t>，返回追加的节点对象。</a:t>
            </a:r>
            <a:endParaRPr lang="en-US" altLang="zh-CN" sz="1600" strike="sngStrike">
              <a:solidFill>
                <a:schemeClr val="accent6"/>
              </a:solidFill>
            </a:endParaRPr>
          </a:p>
          <a:p>
            <a:r>
              <a:rPr lang="zh-CN" altLang="en-US" sz="1600"/>
              <a:t> </a:t>
            </a:r>
            <a:r>
              <a:rPr lang="zh-CN" altLang="en-US" sz="1600" strike="sngStrike">
                <a:solidFill>
                  <a:schemeClr val="accent6"/>
                </a:solidFill>
              </a:rPr>
              <a:t>插入子节点：</a:t>
            </a:r>
            <a:r>
              <a:rPr lang="en-US" altLang="zh-CN" sz="1600" strike="sngStrike">
                <a:solidFill>
                  <a:schemeClr val="accent6"/>
                </a:solidFill>
              </a:rPr>
              <a:t>insertBefore(</a:t>
            </a:r>
            <a:r>
              <a:rPr lang="zh-CN" altLang="en-US" sz="1600" strike="sngStrike">
                <a:solidFill>
                  <a:schemeClr val="accent6"/>
                </a:solidFill>
              </a:rPr>
              <a:t>新节点，要插入到它之前的节点</a:t>
            </a:r>
            <a:r>
              <a:rPr lang="en-US" altLang="zh-CN" sz="1600" strike="sngStrike">
                <a:solidFill>
                  <a:schemeClr val="accent6"/>
                </a:solidFill>
              </a:rPr>
              <a:t>)</a:t>
            </a:r>
          </a:p>
          <a:p>
            <a:r>
              <a:rPr lang="zh-CN" altLang="en-US" sz="1600"/>
              <a:t> </a:t>
            </a:r>
            <a:r>
              <a:rPr lang="zh-CN" altLang="en-US" sz="1600" strike="sngStrike">
                <a:solidFill>
                  <a:schemeClr val="accent6"/>
                </a:solidFill>
              </a:rPr>
              <a:t>删除子节点：</a:t>
            </a:r>
            <a:r>
              <a:rPr lang="en-US" altLang="zh-CN" sz="1600" strike="sngStrike">
                <a:solidFill>
                  <a:schemeClr val="accent6"/>
                </a:solidFill>
              </a:rPr>
              <a:t>removeChild(</a:t>
            </a:r>
            <a:r>
              <a:rPr lang="zh-CN" altLang="en-US" sz="1600" strike="sngStrike">
                <a:solidFill>
                  <a:schemeClr val="accent6"/>
                </a:solidFill>
              </a:rPr>
              <a:t>要删除的子节点</a:t>
            </a:r>
            <a:r>
              <a:rPr lang="en-US" altLang="zh-CN" sz="1600" strike="sngStrike">
                <a:solidFill>
                  <a:schemeClr val="accent6"/>
                </a:solidFill>
              </a:rPr>
              <a:t>)</a:t>
            </a:r>
          </a:p>
          <a:p>
            <a:r>
              <a:rPr lang="zh-CN" altLang="en-US" sz="1600" strike="sngStrike">
                <a:solidFill>
                  <a:schemeClr val="accent6"/>
                </a:solidFill>
              </a:rPr>
              <a:t> 替换子元素：</a:t>
            </a:r>
            <a:r>
              <a:rPr lang="en-US" altLang="zh-CN" sz="1600" strike="sngStrike">
                <a:solidFill>
                  <a:schemeClr val="accent6"/>
                </a:solidFill>
              </a:rPr>
              <a:t> replaceChild(</a:t>
            </a:r>
            <a:r>
              <a:rPr lang="zh-CN" altLang="en-US" sz="1600" strike="sngStrike">
                <a:solidFill>
                  <a:schemeClr val="accent6"/>
                </a:solidFill>
              </a:rPr>
              <a:t>新子节点</a:t>
            </a:r>
            <a:r>
              <a:rPr lang="en-US" altLang="zh-CN" sz="1600" strike="sngStrike">
                <a:solidFill>
                  <a:schemeClr val="accent6"/>
                </a:solidFill>
              </a:rPr>
              <a:t>, </a:t>
            </a:r>
            <a:r>
              <a:rPr lang="zh-CN" altLang="en-US" sz="1600" strike="sngStrike">
                <a:solidFill>
                  <a:schemeClr val="accent6"/>
                </a:solidFill>
              </a:rPr>
              <a:t>老子节点</a:t>
            </a:r>
            <a:r>
              <a:rPr lang="en-US" altLang="zh-CN" sz="1600" strike="sngStrike">
                <a:solidFill>
                  <a:schemeClr val="accent6"/>
                </a:solidFill>
              </a:rPr>
              <a:t>)</a:t>
            </a:r>
          </a:p>
          <a:p>
            <a:r>
              <a:rPr lang="zh-CN" altLang="en-US" sz="1600"/>
              <a:t> 克隆节点：</a:t>
            </a:r>
            <a:r>
              <a:rPr lang="en-US" altLang="zh-CN" sz="1600"/>
              <a:t>cloneNode()</a:t>
            </a:r>
            <a:r>
              <a:rPr lang="zh-CN" altLang="en-US" sz="1600"/>
              <a:t> </a:t>
            </a:r>
            <a:r>
              <a:rPr lang="en-US" altLang="zh-CN" sz="1600"/>
              <a:t>---</a:t>
            </a:r>
            <a:r>
              <a:rPr lang="zh-CN" altLang="en-US" sz="1600"/>
              <a:t>  深度复制</a:t>
            </a:r>
            <a:r>
              <a:rPr lang="en-US" altLang="zh-CN" sz="1600"/>
              <a:t>(true)</a:t>
            </a:r>
            <a:r>
              <a:rPr lang="zh-CN" altLang="en-US" sz="1600"/>
              <a:t>、浅度复制</a:t>
            </a:r>
            <a:r>
              <a:rPr lang="en-US" altLang="zh-CN" sz="1600"/>
              <a:t>(false)</a:t>
            </a:r>
          </a:p>
          <a:p>
            <a:r>
              <a:rPr lang="zh-CN" altLang="en-US" sz="1600"/>
              <a:t>合并相邻的文本节点并删除空的文本节点：</a:t>
            </a:r>
            <a:r>
              <a:rPr lang="en-US" altLang="zh-CN" sz="1600"/>
              <a:t>normalize()</a:t>
            </a:r>
          </a:p>
        </p:txBody>
      </p:sp>
    </p:spTree>
    <p:extLst>
      <p:ext uri="{BB962C8B-B14F-4D97-AF65-F5344CB8AC3E}">
        <p14:creationId xmlns:p14="http://schemas.microsoft.com/office/powerpoint/2010/main" val="233979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动态创建标记 </a:t>
            </a:r>
            <a:r>
              <a:rPr lang="en-US" altLang="zh-CN"/>
              <a:t>–</a:t>
            </a:r>
            <a:r>
              <a:rPr lang="zh-CN" altLang="en-US"/>
              <a:t> 老方法示例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pic>
        <p:nvPicPr>
          <p:cNvPr id="6" name="图片 5">
            <a:extLst>
              <a:ext uri="{FF2B5EF4-FFF2-40B4-BE49-F238E27FC236}">
                <a16:creationId xmlns:a16="http://schemas.microsoft.com/office/drawing/2014/main" id="{491B072D-564E-7946-B355-440CE971D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09" y="1947382"/>
            <a:ext cx="4813300" cy="3898900"/>
          </a:xfrm>
          <a:prstGeom prst="rect">
            <a:avLst/>
          </a:prstGeom>
        </p:spPr>
      </p:pic>
      <p:pic>
        <p:nvPicPr>
          <p:cNvPr id="8" name="图片 7">
            <a:extLst>
              <a:ext uri="{FF2B5EF4-FFF2-40B4-BE49-F238E27FC236}">
                <a16:creationId xmlns:a16="http://schemas.microsoft.com/office/drawing/2014/main" id="{624494C3-F0DB-5A44-9964-6558E53C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8344" y="1971306"/>
            <a:ext cx="5852395" cy="3862424"/>
          </a:xfrm>
          <a:prstGeom prst="rect">
            <a:avLst/>
          </a:prstGeom>
        </p:spPr>
      </p:pic>
    </p:spTree>
    <p:extLst>
      <p:ext uri="{BB962C8B-B14F-4D97-AF65-F5344CB8AC3E}">
        <p14:creationId xmlns:p14="http://schemas.microsoft.com/office/powerpoint/2010/main" val="251426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动态创建标记</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772887" y="1610072"/>
            <a:ext cx="10700656" cy="4882987"/>
          </a:xfrm>
        </p:spPr>
        <p:txBody>
          <a:bodyPr>
            <a:noAutofit/>
          </a:bodyPr>
          <a:lstStyle/>
          <a:p>
            <a:r>
              <a:rPr lang="zh-CN" altLang="en-US" sz="1600"/>
              <a:t>插入节点到父节点的子节点最后，或者子节的最开始。</a:t>
            </a:r>
            <a:endParaRPr lang="en-US" altLang="zh-CN" sz="1600"/>
          </a:p>
          <a:p>
            <a:pPr lvl="1"/>
            <a:r>
              <a:rPr lang="zh-CN" altLang="en-US" sz="1400"/>
              <a:t>父节点</a:t>
            </a:r>
            <a:r>
              <a:rPr lang="en-US" altLang="zh-CN" sz="1400"/>
              <a:t>.append()</a:t>
            </a:r>
            <a:r>
              <a:rPr lang="zh-CN" altLang="en-US" sz="1400"/>
              <a:t>：在 父节点的最后一个子节点之后插入一组 </a:t>
            </a:r>
            <a:r>
              <a:rPr lang="en-US" altLang="zh-CN" sz="1400">
                <a:hlinkClick r:id="rId3"/>
              </a:rPr>
              <a:t>Node</a:t>
            </a:r>
            <a:r>
              <a:rPr lang="en-US" altLang="zh-CN" sz="1400"/>
              <a:t> </a:t>
            </a:r>
            <a:r>
              <a:rPr lang="zh-CN" altLang="en-US" sz="1400"/>
              <a:t>对象或 </a:t>
            </a:r>
            <a:r>
              <a:rPr lang="en-US" altLang="zh-CN" sz="1400" err="1">
                <a:hlinkClick r:id="rId4"/>
              </a:rPr>
              <a:t>DOMString</a:t>
            </a:r>
            <a:r>
              <a:rPr lang="en-US" altLang="zh-CN" sz="1400"/>
              <a:t> </a:t>
            </a:r>
            <a:r>
              <a:rPr lang="zh-CN" altLang="en-US" sz="1400"/>
              <a:t>对象。</a:t>
            </a:r>
            <a:endParaRPr lang="en-US" altLang="zh-CN" sz="1400"/>
          </a:p>
          <a:p>
            <a:pPr lvl="2"/>
            <a:r>
              <a:rPr lang="zh-CN" altLang="en-US" sz="1200"/>
              <a:t>父节点</a:t>
            </a:r>
            <a:r>
              <a:rPr lang="en-US" altLang="zh-CN" sz="1200"/>
              <a:t>.append(</a:t>
            </a:r>
            <a:r>
              <a:rPr lang="zh-CN" altLang="en-US" sz="1200"/>
              <a:t>节点对象）：添加参数到父节点的子节点列表的末尾</a:t>
            </a:r>
            <a:endParaRPr lang="en-US" altLang="zh-CN" sz="1200"/>
          </a:p>
          <a:p>
            <a:pPr lvl="2"/>
            <a:r>
              <a:rPr lang="zh-CN" altLang="en-US" sz="1200"/>
              <a:t>父节点</a:t>
            </a:r>
            <a:r>
              <a:rPr lang="en-US" altLang="zh-CN" sz="1200"/>
              <a:t>.append('</a:t>
            </a:r>
            <a:r>
              <a:rPr lang="zh-CN" altLang="en-US" sz="1200"/>
              <a:t>字符串</a:t>
            </a:r>
            <a:r>
              <a:rPr lang="en-US" altLang="zh-CN" sz="1200"/>
              <a:t>')</a:t>
            </a:r>
            <a:r>
              <a:rPr lang="zh-CN" altLang="en-US" sz="1200"/>
              <a:t>： 自动转换为文本节点。</a:t>
            </a:r>
            <a:endParaRPr lang="en-US" altLang="zh-CN" sz="1200"/>
          </a:p>
          <a:p>
            <a:pPr lvl="1"/>
            <a:r>
              <a:rPr lang="zh-CN" altLang="en-US" sz="1400"/>
              <a:t>父节点</a:t>
            </a:r>
            <a:r>
              <a:rPr lang="en-US" altLang="zh-CN" sz="1400"/>
              <a:t>.prepend() </a:t>
            </a:r>
            <a:r>
              <a:rPr lang="zh-CN" altLang="en-US" sz="1400"/>
              <a:t>：在父节点 </a:t>
            </a:r>
            <a:r>
              <a:rPr lang="en-US" altLang="zh-CN" sz="1400" err="1"/>
              <a:t>ParentNode</a:t>
            </a:r>
            <a:r>
              <a:rPr lang="en-US" altLang="zh-CN" sz="1400"/>
              <a:t> </a:t>
            </a:r>
            <a:r>
              <a:rPr lang="zh-CN" altLang="en-US" sz="1400"/>
              <a:t>第一个后代前插入一组 </a:t>
            </a:r>
            <a:r>
              <a:rPr lang="en-US" altLang="zh-CN" sz="1400">
                <a:hlinkClick r:id="rId3"/>
              </a:rPr>
              <a:t>Node</a:t>
            </a:r>
            <a:r>
              <a:rPr lang="en-US" altLang="zh-CN" sz="1400"/>
              <a:t> </a:t>
            </a:r>
            <a:r>
              <a:rPr lang="zh-CN" altLang="en-US" sz="1400"/>
              <a:t>对象或者 </a:t>
            </a:r>
            <a:r>
              <a:rPr lang="en-US" altLang="zh-CN" sz="1400" err="1">
                <a:hlinkClick r:id="rId4"/>
              </a:rPr>
              <a:t>DOMString</a:t>
            </a:r>
            <a:r>
              <a:rPr lang="en-US" altLang="zh-CN" sz="1400"/>
              <a:t> </a:t>
            </a:r>
            <a:r>
              <a:rPr lang="zh-CN" altLang="en-US" sz="1400"/>
              <a:t>对象。</a:t>
            </a:r>
            <a:endParaRPr lang="en-US" altLang="zh-CN" sz="1400"/>
          </a:p>
          <a:p>
            <a:pPr lvl="1"/>
            <a:r>
              <a:rPr lang="en-US" altLang="zh-CN" sz="1400">
                <a:solidFill>
                  <a:schemeClr val="accent6"/>
                </a:solidFill>
              </a:rPr>
              <a:t>append()</a:t>
            </a:r>
            <a:r>
              <a:rPr lang="zh-CN" altLang="en-US" sz="1400">
                <a:solidFill>
                  <a:schemeClr val="accent6"/>
                </a:solidFill>
              </a:rPr>
              <a:t>和</a:t>
            </a:r>
            <a:r>
              <a:rPr lang="en-US" altLang="zh-CN" sz="1400">
                <a:solidFill>
                  <a:schemeClr val="accent6"/>
                </a:solidFill>
              </a:rPr>
              <a:t>prepend()</a:t>
            </a:r>
            <a:r>
              <a:rPr lang="zh-CN" altLang="en-US" sz="1400">
                <a:solidFill>
                  <a:schemeClr val="accent6"/>
                </a:solidFill>
              </a:rPr>
              <a:t>只适用于元素节点。</a:t>
            </a:r>
            <a:endParaRPr lang="en-US" altLang="zh-CN" sz="1400">
              <a:solidFill>
                <a:schemeClr val="accent6"/>
              </a:solidFill>
            </a:endParaRPr>
          </a:p>
          <a:p>
            <a:r>
              <a:rPr lang="zh-CN" altLang="en-US" sz="1600"/>
              <a:t>插入到父节点的子节点中间</a:t>
            </a:r>
            <a:endParaRPr lang="en-US" altLang="zh-CN" sz="1600"/>
          </a:p>
          <a:p>
            <a:pPr lvl="1"/>
            <a:r>
              <a:rPr lang="zh-CN" altLang="en-US" sz="1400"/>
              <a:t>子节点</a:t>
            </a:r>
            <a:r>
              <a:rPr lang="en-US" altLang="zh-CN" sz="1400"/>
              <a:t>.before(</a:t>
            </a:r>
            <a:r>
              <a:rPr lang="zh-CN" altLang="en-US" sz="1400"/>
              <a:t>要插入的节点</a:t>
            </a:r>
            <a:r>
              <a:rPr lang="en-US" altLang="zh-CN" sz="1400"/>
              <a:t>)</a:t>
            </a:r>
            <a:r>
              <a:rPr lang="zh-CN" altLang="en-US" sz="1400"/>
              <a:t>：在子节点之前插入节点</a:t>
            </a:r>
            <a:endParaRPr lang="en-US" altLang="zh-CN" sz="1400"/>
          </a:p>
          <a:p>
            <a:pPr lvl="1"/>
            <a:r>
              <a:rPr lang="zh-CN" altLang="en-US" sz="1400"/>
              <a:t>子节点</a:t>
            </a:r>
            <a:r>
              <a:rPr lang="en-US" altLang="zh-CN" sz="1400"/>
              <a:t>.after(</a:t>
            </a:r>
            <a:r>
              <a:rPr lang="zh-CN" altLang="en-US" sz="1400"/>
              <a:t>要插入的节点</a:t>
            </a:r>
            <a:r>
              <a:rPr lang="en-US" altLang="zh-CN" sz="1400"/>
              <a:t>)</a:t>
            </a:r>
            <a:r>
              <a:rPr lang="zh-CN" altLang="en-US" sz="1400"/>
              <a:t>：在子节点之后插入节点</a:t>
            </a:r>
            <a:endParaRPr lang="en-US" altLang="zh-CN" sz="1400"/>
          </a:p>
          <a:p>
            <a:pPr lvl="1"/>
            <a:r>
              <a:rPr lang="zh-CN" altLang="en-US" sz="1400">
                <a:solidFill>
                  <a:schemeClr val="accent6"/>
                </a:solidFill>
              </a:rPr>
              <a:t>适用于元素节点和文本节点。</a:t>
            </a:r>
            <a:endParaRPr lang="en-US" altLang="zh-CN" sz="1400">
              <a:solidFill>
                <a:schemeClr val="accent6"/>
              </a:solidFill>
            </a:endParaRPr>
          </a:p>
          <a:p>
            <a:r>
              <a:rPr lang="zh-CN" altLang="en-US" sz="1600"/>
              <a:t>删除节点：子节点</a:t>
            </a:r>
            <a:r>
              <a:rPr lang="en-US" altLang="zh-CN" sz="1600"/>
              <a:t>.remove()</a:t>
            </a:r>
            <a:r>
              <a:rPr lang="zh-CN" altLang="en-US" sz="1600"/>
              <a:t>，把子节点从它所属的 </a:t>
            </a:r>
            <a:r>
              <a:rPr lang="en-US" altLang="zh-CN" sz="1600"/>
              <a:t>DOM</a:t>
            </a:r>
            <a:r>
              <a:rPr lang="zh-CN" altLang="en-US" sz="1600"/>
              <a:t> 树中删除。</a:t>
            </a:r>
            <a:endParaRPr lang="en-US" altLang="zh-CN" sz="1600"/>
          </a:p>
          <a:p>
            <a:r>
              <a:rPr lang="zh-CN" altLang="en-US" sz="1600"/>
              <a:t>替换节点：子节点</a:t>
            </a:r>
            <a:r>
              <a:rPr lang="en-US" altLang="zh-CN" sz="1600"/>
              <a:t>.replaceWith()</a:t>
            </a:r>
            <a:r>
              <a:rPr lang="zh-CN" altLang="en-US" sz="1600"/>
              <a:t>，用一套 </a:t>
            </a:r>
            <a:r>
              <a:rPr lang="en-US" altLang="zh-CN" sz="1600">
                <a:hlinkClick r:id="rId3"/>
              </a:rPr>
              <a:t>Node</a:t>
            </a:r>
            <a:r>
              <a:rPr lang="en-US" altLang="zh-CN" sz="1600"/>
              <a:t> </a:t>
            </a:r>
            <a:r>
              <a:rPr lang="zh-CN" altLang="en-US" sz="1600"/>
              <a:t>对象或者 </a:t>
            </a:r>
            <a:r>
              <a:rPr lang="en-US" altLang="zh-CN" sz="1600" err="1">
                <a:hlinkClick r:id="rId4"/>
              </a:rPr>
              <a:t>DOMString</a:t>
            </a:r>
            <a:r>
              <a:rPr lang="en-US" altLang="zh-CN" sz="1600"/>
              <a:t> </a:t>
            </a:r>
            <a:r>
              <a:rPr lang="zh-CN" altLang="en-US" sz="1600"/>
              <a:t>对象，替换了该节点父节点下的子节点 </a:t>
            </a:r>
            <a:endParaRPr lang="en-US" altLang="zh-CN" sz="1600"/>
          </a:p>
        </p:txBody>
      </p:sp>
    </p:spTree>
    <p:extLst>
      <p:ext uri="{BB962C8B-B14F-4D97-AF65-F5344CB8AC3E}">
        <p14:creationId xmlns:p14="http://schemas.microsoft.com/office/powerpoint/2010/main" val="121651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新方法示例 </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pic>
        <p:nvPicPr>
          <p:cNvPr id="7" name="图片 6">
            <a:extLst>
              <a:ext uri="{FF2B5EF4-FFF2-40B4-BE49-F238E27FC236}">
                <a16:creationId xmlns:a16="http://schemas.microsoft.com/office/drawing/2014/main" id="{5AB0C16C-53B7-E74E-9EFC-5E7C24B6C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193" y="-176107"/>
            <a:ext cx="6334060" cy="6858000"/>
          </a:xfrm>
          <a:prstGeom prst="rect">
            <a:avLst/>
          </a:prstGeom>
        </p:spPr>
      </p:pic>
    </p:spTree>
    <p:extLst>
      <p:ext uri="{BB962C8B-B14F-4D97-AF65-F5344CB8AC3E}">
        <p14:creationId xmlns:p14="http://schemas.microsoft.com/office/powerpoint/2010/main" val="358707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操作</a:t>
            </a:r>
            <a:r>
              <a:rPr lang="en-US" altLang="zh-CN"/>
              <a:t> CSS</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a:t>操作行内样式</a:t>
            </a:r>
            <a:endParaRPr lang="en-US" altLang="zh-CN" sz="1600"/>
          </a:p>
          <a:p>
            <a:pPr lvl="1"/>
            <a:r>
              <a:rPr lang="en-US" altLang="zh-CN" sz="1400"/>
              <a:t>1.</a:t>
            </a:r>
            <a:r>
              <a:rPr lang="zh-CN" altLang="en-US" sz="1400"/>
              <a:t> 设置元素的</a:t>
            </a:r>
            <a:r>
              <a:rPr lang="en-US" altLang="zh-CN" sz="1400"/>
              <a:t> class </a:t>
            </a:r>
            <a:r>
              <a:rPr lang="zh-CN" altLang="en-US" sz="1400"/>
              <a:t>属性（最简单的方式</a:t>
            </a:r>
            <a:r>
              <a:rPr lang="en-US" altLang="zh-CN" sz="1400"/>
              <a:t>)</a:t>
            </a:r>
            <a:r>
              <a:rPr lang="zh-CN" altLang="en-US" sz="1400"/>
              <a:t>：</a:t>
            </a:r>
            <a:endParaRPr lang="en-US" altLang="zh-CN" sz="1400"/>
          </a:p>
          <a:p>
            <a:pPr lvl="1"/>
            <a:r>
              <a:rPr lang="en-US" altLang="zh-CN" sz="1600"/>
              <a:t>2.</a:t>
            </a:r>
            <a:r>
              <a:rPr lang="zh-CN" altLang="en-US" sz="1600"/>
              <a:t> 通过元素节点的</a:t>
            </a:r>
            <a:r>
              <a:rPr lang="en-US" altLang="zh-CN" sz="1600"/>
              <a:t>style</a:t>
            </a:r>
            <a:r>
              <a:rPr lang="zh-CN" altLang="en-US" sz="1600"/>
              <a:t>属性对象</a:t>
            </a:r>
            <a:endParaRPr lang="en-US" altLang="zh-CN" sz="1600"/>
          </a:p>
          <a:p>
            <a:r>
              <a:rPr lang="zh-CN" altLang="en-US" sz="1600"/>
              <a:t>操作非行内样式</a:t>
            </a:r>
            <a:endParaRPr lang="en-US" altLang="zh-CN" sz="1600"/>
          </a:p>
          <a:p>
            <a:pPr lvl="1"/>
            <a:r>
              <a:rPr lang="en-US" altLang="zh-CN" sz="1400"/>
              <a:t>3.</a:t>
            </a:r>
            <a:r>
              <a:rPr lang="zh-CN" altLang="en-US" sz="1400"/>
              <a:t> </a:t>
            </a:r>
            <a:r>
              <a:rPr lang="en-US" altLang="zh-CN" sz="1400"/>
              <a:t>window.getComputedStyle()</a:t>
            </a:r>
          </a:p>
        </p:txBody>
      </p:sp>
    </p:spTree>
    <p:extLst>
      <p:ext uri="{BB962C8B-B14F-4D97-AF65-F5344CB8AC3E}">
        <p14:creationId xmlns:p14="http://schemas.microsoft.com/office/powerpoint/2010/main" val="677981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操作</a:t>
            </a:r>
            <a:r>
              <a:rPr lang="en-US" altLang="zh-CN"/>
              <a:t> CSS</a:t>
            </a:r>
            <a:r>
              <a:rPr lang="zh-CN" altLang="en-US"/>
              <a:t> </a:t>
            </a:r>
            <a:r>
              <a:rPr lang="en-US" altLang="zh-CN"/>
              <a:t>–</a:t>
            </a:r>
            <a:r>
              <a:rPr lang="zh-CN" altLang="en-US"/>
              <a:t> 方式</a:t>
            </a:r>
            <a:r>
              <a:rPr lang="en-US" altLang="zh-CN"/>
              <a:t>1</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a:t>通过设置元素的</a:t>
            </a:r>
            <a:r>
              <a:rPr lang="en-US" altLang="zh-CN" sz="1600"/>
              <a:t> class </a:t>
            </a:r>
            <a:r>
              <a:rPr lang="zh-CN" altLang="en-US" sz="1600"/>
              <a:t>属性：最简单的方式</a:t>
            </a:r>
            <a:endParaRPr lang="en-US" altLang="zh-CN" sz="1600"/>
          </a:p>
          <a:p>
            <a:pPr lvl="1"/>
            <a:r>
              <a:rPr lang="zh-CN" altLang="en-US" sz="1400"/>
              <a:t>先设置好</a:t>
            </a:r>
            <a:r>
              <a:rPr lang="en-US" altLang="zh-CN" sz="1400"/>
              <a:t> class</a:t>
            </a:r>
            <a:r>
              <a:rPr lang="zh-CN" altLang="en-US" sz="1400"/>
              <a:t> 样式选择器</a:t>
            </a:r>
            <a:endParaRPr lang="en-US" altLang="zh-CN" sz="1400"/>
          </a:p>
          <a:p>
            <a:pPr lvl="1"/>
            <a:r>
              <a:rPr lang="zh-CN" altLang="en-US" sz="1400"/>
              <a:t>然后通过</a:t>
            </a:r>
            <a:r>
              <a:rPr lang="en-US" altLang="zh-CN" sz="1400"/>
              <a:t>classList.add()</a:t>
            </a:r>
            <a:r>
              <a:rPr lang="zh-CN" altLang="en-US" sz="1400"/>
              <a:t>、</a:t>
            </a:r>
            <a:r>
              <a:rPr lang="en-US" altLang="zh-CN" sz="1400"/>
              <a:t>classList.remove()</a:t>
            </a:r>
            <a:r>
              <a:rPr lang="zh-CN" altLang="en-US" sz="1400"/>
              <a:t>、</a:t>
            </a:r>
            <a:r>
              <a:rPr lang="en-US" altLang="zh-CN" sz="1400"/>
              <a:t>classList.toggle()</a:t>
            </a:r>
            <a:r>
              <a:rPr lang="zh-CN" altLang="en-US" sz="1400"/>
              <a:t>切换。</a:t>
            </a:r>
            <a:endParaRPr lang="en-US" altLang="zh-CN" sz="1400"/>
          </a:p>
          <a:p>
            <a:pPr lvl="1"/>
            <a:endParaRPr lang="en-US" altLang="zh-CN" sz="1400"/>
          </a:p>
        </p:txBody>
      </p:sp>
      <p:pic>
        <p:nvPicPr>
          <p:cNvPr id="5" name="图片 4">
            <a:extLst>
              <a:ext uri="{FF2B5EF4-FFF2-40B4-BE49-F238E27FC236}">
                <a16:creationId xmlns:a16="http://schemas.microsoft.com/office/drawing/2014/main" id="{5EE04BB8-C3DC-5A4C-B0C7-1E3088EDAD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8352" y="2855162"/>
            <a:ext cx="6322541" cy="3804931"/>
          </a:xfrm>
          <a:prstGeom prst="rect">
            <a:avLst/>
          </a:prstGeom>
        </p:spPr>
      </p:pic>
    </p:spTree>
    <p:extLst>
      <p:ext uri="{BB962C8B-B14F-4D97-AF65-F5344CB8AC3E}">
        <p14:creationId xmlns:p14="http://schemas.microsoft.com/office/powerpoint/2010/main" val="40745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操作</a:t>
            </a:r>
            <a:r>
              <a:rPr lang="en-US" altLang="zh-CN"/>
              <a:t>CSS</a:t>
            </a:r>
            <a:r>
              <a:rPr lang="zh-CN" altLang="en-US"/>
              <a:t> </a:t>
            </a:r>
            <a:r>
              <a:rPr lang="en-US" altLang="zh-CN"/>
              <a:t>–</a:t>
            </a:r>
            <a:r>
              <a:rPr lang="zh-CN" altLang="en-US"/>
              <a:t> 方式</a:t>
            </a:r>
            <a:r>
              <a:rPr lang="en-US" altLang="zh-CN"/>
              <a:t>2</a:t>
            </a:r>
            <a:r>
              <a:rPr lang="zh-CN" altLang="en-US"/>
              <a:t> </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3652432" cy="4882987"/>
          </a:xfrm>
        </p:spPr>
        <p:txBody>
          <a:bodyPr>
            <a:noAutofit/>
          </a:bodyPr>
          <a:lstStyle/>
          <a:p>
            <a:r>
              <a:rPr lang="zh-CN" altLang="en-US" sz="1600"/>
              <a:t> 通过元素节点的</a:t>
            </a:r>
            <a:r>
              <a:rPr lang="en-US" altLang="zh-CN" sz="1600"/>
              <a:t>style</a:t>
            </a:r>
            <a:r>
              <a:rPr lang="zh-CN" altLang="en-US" sz="1600"/>
              <a:t>属性对象：</a:t>
            </a:r>
            <a:r>
              <a:rPr lang="zh-CN" altLang="en-US" sz="1600">
                <a:solidFill>
                  <a:schemeClr val="accent6"/>
                </a:solidFill>
              </a:rPr>
              <a:t>只是行内样式！</a:t>
            </a:r>
            <a:endParaRPr lang="en-US" altLang="zh-CN" sz="1600">
              <a:solidFill>
                <a:schemeClr val="accent6"/>
              </a:solidFill>
            </a:endParaRPr>
          </a:p>
          <a:p>
            <a:r>
              <a:rPr lang="en-US" altLang="zh-CN" sz="1600"/>
              <a:t>style</a:t>
            </a:r>
            <a:r>
              <a:rPr lang="zh-CN" altLang="en-US" sz="1600"/>
              <a:t>对象的属性与</a:t>
            </a:r>
            <a:r>
              <a:rPr lang="en-US" altLang="zh-CN" sz="1600"/>
              <a:t>CSS</a:t>
            </a:r>
            <a:r>
              <a:rPr lang="zh-CN" altLang="en-US" sz="1600"/>
              <a:t>规则一一对应，但是</a:t>
            </a:r>
            <a:r>
              <a:rPr lang="en-US" altLang="zh-CN" sz="1600"/>
              <a:t>CSS</a:t>
            </a:r>
            <a:r>
              <a:rPr lang="zh-CN" altLang="en-US" sz="1600"/>
              <a:t>属性的名字可能要改写。</a:t>
            </a:r>
            <a:endParaRPr lang="en-US" altLang="zh-CN" sz="1600"/>
          </a:p>
          <a:p>
            <a:pPr lvl="1"/>
            <a:r>
              <a:rPr lang="zh-CN" altLang="en-US" sz="1400"/>
              <a:t>去掉横杠，横杠后第一个字母大写。</a:t>
            </a:r>
            <a:endParaRPr lang="en-US" altLang="zh-CN" sz="1400"/>
          </a:p>
          <a:p>
            <a:pPr lvl="1"/>
            <a:r>
              <a:rPr lang="zh-CN" altLang="en-US" sz="1400"/>
              <a:t>如果属性名是</a:t>
            </a:r>
            <a:r>
              <a:rPr lang="en-US" altLang="zh-CN" sz="1400"/>
              <a:t>JS</a:t>
            </a:r>
            <a:r>
              <a:rPr lang="zh-CN" altLang="en-US" sz="1400"/>
              <a:t>保留字，属性名前面就必须加上字符串</a:t>
            </a:r>
            <a:r>
              <a:rPr lang="en-US" altLang="zh-CN" sz="1400"/>
              <a:t>`CSS`</a:t>
            </a:r>
            <a:r>
              <a:rPr lang="zh-CN" altLang="en-US" sz="1400"/>
              <a:t>（</a:t>
            </a:r>
            <a:r>
              <a:rPr lang="en-US" altLang="zh-CN" sz="1400"/>
              <a:t>cssFloat</a:t>
            </a:r>
            <a:r>
              <a:rPr lang="zh-CN" altLang="en-US" sz="1400"/>
              <a:t>）。</a:t>
            </a:r>
            <a:endParaRPr lang="en-US" altLang="zh-CN" sz="1400"/>
          </a:p>
          <a:p>
            <a:pPr lvl="1"/>
            <a:r>
              <a:rPr lang="zh-CN" altLang="en-US" sz="1400"/>
              <a:t>设置时必须包含单位。</a:t>
            </a:r>
            <a:endParaRPr lang="en-US" altLang="zh-CN" sz="1400"/>
          </a:p>
          <a:p>
            <a:r>
              <a:rPr lang="en-US" altLang="zh-CN" sz="1600"/>
              <a:t>style.cssText</a:t>
            </a:r>
            <a:r>
              <a:rPr lang="zh-CN" altLang="en-US" sz="1600"/>
              <a:t> </a:t>
            </a:r>
            <a:r>
              <a:rPr lang="en-US" altLang="zh-CN" sz="1600"/>
              <a:t>= "color:red;border:1px solid black;"</a:t>
            </a:r>
          </a:p>
        </p:txBody>
      </p:sp>
      <p:pic>
        <p:nvPicPr>
          <p:cNvPr id="5" name="图片 4">
            <a:extLst>
              <a:ext uri="{FF2B5EF4-FFF2-40B4-BE49-F238E27FC236}">
                <a16:creationId xmlns:a16="http://schemas.microsoft.com/office/drawing/2014/main" id="{01556085-23CD-8D40-AACF-359682D7F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556" y="1610072"/>
            <a:ext cx="7151388" cy="3673536"/>
          </a:xfrm>
          <a:prstGeom prst="rect">
            <a:avLst/>
          </a:prstGeom>
        </p:spPr>
      </p:pic>
    </p:spTree>
    <p:extLst>
      <p:ext uri="{BB962C8B-B14F-4D97-AF65-F5344CB8AC3E}">
        <p14:creationId xmlns:p14="http://schemas.microsoft.com/office/powerpoint/2010/main" val="68147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a:xfrm>
            <a:off x="996315" y="405448"/>
            <a:ext cx="3843241" cy="368300"/>
          </a:xfrm>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操作</a:t>
            </a:r>
            <a:r>
              <a:rPr lang="en-US" altLang="zh-CN"/>
              <a:t>CSS</a:t>
            </a:r>
            <a:r>
              <a:rPr lang="zh-CN" altLang="en-US"/>
              <a:t> </a:t>
            </a:r>
            <a:r>
              <a:rPr lang="en-US" altLang="zh-CN"/>
              <a:t>–</a:t>
            </a:r>
            <a:r>
              <a:rPr lang="zh-CN" altLang="en-US"/>
              <a:t> 方式</a:t>
            </a:r>
            <a:r>
              <a:rPr lang="en-US" altLang="zh-CN"/>
              <a:t>3</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195472" cy="4882987"/>
          </a:xfrm>
        </p:spPr>
        <p:txBody>
          <a:bodyPr>
            <a:noAutofit/>
          </a:bodyPr>
          <a:lstStyle/>
          <a:p>
            <a:r>
              <a:rPr lang="zh-CN" altLang="en-US"/>
              <a:t> </a:t>
            </a:r>
            <a:r>
              <a:rPr lang="en-US" altLang="zh-CN" err="1"/>
              <a:t>window.getComputedStyle</a:t>
            </a:r>
            <a:r>
              <a:rPr lang="en-US" altLang="zh-CN"/>
              <a:t>()</a:t>
            </a:r>
            <a:r>
              <a:rPr lang="zh-CN" altLang="en-US"/>
              <a:t>：返回一个对象，包含所有计算值。</a:t>
            </a:r>
            <a:endParaRPr lang="en-US" altLang="zh-CN"/>
          </a:p>
          <a:p>
            <a:r>
              <a:rPr lang="zh-CN" altLang="en-US" sz="1600">
                <a:solidFill>
                  <a:schemeClr val="accent6"/>
                </a:solidFill>
              </a:rPr>
              <a:t>只读的。。。。</a:t>
            </a:r>
            <a:endParaRPr lang="en-US" altLang="zh-CN" sz="1600">
              <a:solidFill>
                <a:schemeClr val="accent6"/>
              </a:solidFill>
            </a:endParaRPr>
          </a:p>
          <a:p>
            <a:r>
              <a:rPr lang="zh-CN" altLang="en-US" sz="1600">
                <a:solidFill>
                  <a:schemeClr val="accent6"/>
                </a:solidFill>
              </a:rPr>
              <a:t>都是绝对值</a:t>
            </a:r>
            <a:endParaRPr lang="en-US" altLang="zh-CN" sz="1600">
              <a:solidFill>
                <a:schemeClr val="accent6"/>
              </a:solidFill>
            </a:endParaRPr>
          </a:p>
          <a:p>
            <a:r>
              <a:rPr lang="zh-CN" altLang="en-US" sz="1600">
                <a:solidFill>
                  <a:schemeClr val="accent6"/>
                </a:solidFill>
              </a:rPr>
              <a:t>简写属性得不到！</a:t>
            </a:r>
            <a:endParaRPr lang="en-US" altLang="zh-CN" sz="1600">
              <a:solidFill>
                <a:schemeClr val="accent6"/>
              </a:solidFill>
            </a:endParaRPr>
          </a:p>
          <a:p>
            <a:r>
              <a:rPr lang="en-US" altLang="zh-CN" sz="1600" err="1">
                <a:solidFill>
                  <a:schemeClr val="accent6"/>
                </a:solidFill>
              </a:rPr>
              <a:t>cssText</a:t>
            </a:r>
            <a:r>
              <a:rPr lang="zh-CN" altLang="en-US" sz="1600">
                <a:solidFill>
                  <a:schemeClr val="accent6"/>
                </a:solidFill>
              </a:rPr>
              <a:t> 为</a:t>
            </a:r>
            <a:r>
              <a:rPr lang="en-US" altLang="zh-CN" sz="1600">
                <a:solidFill>
                  <a:schemeClr val="accent6"/>
                </a:solidFill>
              </a:rPr>
              <a:t> undefined</a:t>
            </a:r>
          </a:p>
          <a:p>
            <a:endParaRPr lang="zh-CN" altLang="en-US" sz="1600">
              <a:solidFill>
                <a:schemeClr val="accent6"/>
              </a:solidFill>
            </a:endParaRPr>
          </a:p>
          <a:p>
            <a:pPr marL="0" indent="0">
              <a:buNone/>
            </a:pPr>
            <a:endParaRPr lang="en-US" altLang="zh-CN" sz="1600"/>
          </a:p>
        </p:txBody>
      </p:sp>
      <p:pic>
        <p:nvPicPr>
          <p:cNvPr id="4" name="图片 3">
            <a:extLst>
              <a:ext uri="{FF2B5EF4-FFF2-40B4-BE49-F238E27FC236}">
                <a16:creationId xmlns:a16="http://schemas.microsoft.com/office/drawing/2014/main" id="{D29A8FD2-1B2C-4744-8DB6-0EAC661C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502" y="2474444"/>
            <a:ext cx="6918960" cy="3657600"/>
          </a:xfrm>
          <a:prstGeom prst="rect">
            <a:avLst/>
          </a:prstGeom>
        </p:spPr>
      </p:pic>
    </p:spTree>
    <p:extLst>
      <p:ext uri="{BB962C8B-B14F-4D97-AF65-F5344CB8AC3E}">
        <p14:creationId xmlns:p14="http://schemas.microsoft.com/office/powerpoint/2010/main" val="2155173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52880" y="3674745"/>
            <a:ext cx="1642110" cy="1642110"/>
            <a:chOff x="1667" y="6676"/>
            <a:chExt cx="2280" cy="2280"/>
          </a:xfrm>
        </p:grpSpPr>
        <p:sp>
          <p:nvSpPr>
            <p:cNvPr id="8" name="椭圆 7"/>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5bc40d7864e71-13"/>
            <p:cNvPicPr>
              <a:picLocks noChangeAspect="1"/>
            </p:cNvPicPr>
            <p:nvPr/>
          </p:nvPicPr>
          <p:blipFill>
            <a:blip r:embed="rId4"/>
            <a:stretch>
              <a:fillRect/>
            </a:stretch>
          </p:blipFill>
          <p:spPr>
            <a:xfrm>
              <a:off x="1667" y="6676"/>
              <a:ext cx="2280" cy="2280"/>
            </a:xfrm>
            <a:prstGeom prst="rect">
              <a:avLst/>
            </a:prstGeom>
          </p:spPr>
        </p:pic>
      </p:grpSp>
      <p:sp>
        <p:nvSpPr>
          <p:cNvPr id="10" name="标题 9">
            <a:extLst>
              <a:ext uri="{FF2B5EF4-FFF2-40B4-BE49-F238E27FC236}">
                <a16:creationId xmlns:a16="http://schemas.microsoft.com/office/drawing/2014/main" id="{E2DF39B3-AAFB-D041-B11B-6433582A1BA5}"/>
              </a:ext>
            </a:extLst>
          </p:cNvPr>
          <p:cNvSpPr>
            <a:spLocks noGrp="1"/>
          </p:cNvSpPr>
          <p:nvPr>
            <p:ph type="ctrTitle"/>
          </p:nvPr>
        </p:nvSpPr>
        <p:spPr>
          <a:xfrm>
            <a:off x="1610360" y="2509330"/>
            <a:ext cx="9636760" cy="937448"/>
          </a:xfrm>
        </p:spPr>
        <p:txBody>
          <a:bodyPr/>
          <a:lstStyle/>
          <a:p>
            <a:r>
              <a:rPr lang="zh-CN" altLang="en-US"/>
              <a:t>事件</a:t>
            </a:r>
          </a:p>
        </p:txBody>
      </p:sp>
      <p:sp>
        <p:nvSpPr>
          <p:cNvPr id="12" name="副标题 11">
            <a:extLst>
              <a:ext uri="{FF2B5EF4-FFF2-40B4-BE49-F238E27FC236}">
                <a16:creationId xmlns:a16="http://schemas.microsoft.com/office/drawing/2014/main" id="{5356BE09-0DA6-F842-9D9A-446B536C14D5}"/>
              </a:ext>
            </a:extLst>
          </p:cNvPr>
          <p:cNvSpPr>
            <a:spLocks noGrp="1"/>
          </p:cNvSpPr>
          <p:nvPr>
            <p:ph type="subTitle" idx="1"/>
          </p:nvPr>
        </p:nvSpPr>
        <p:spPr/>
        <p:txBody>
          <a:bodyPr/>
          <a:lstStyle/>
          <a:p>
            <a:r>
              <a:rPr lang="en-US" altLang="zh-CN"/>
              <a:t>2</a:t>
            </a:r>
            <a:endParaRPr lang="zh-CN" altLang="en-US"/>
          </a:p>
        </p:txBody>
      </p:sp>
      <p:sp>
        <p:nvSpPr>
          <p:cNvPr id="9" name="文本框 8">
            <a:extLst>
              <a:ext uri="{FF2B5EF4-FFF2-40B4-BE49-F238E27FC236}">
                <a16:creationId xmlns:a16="http://schemas.microsoft.com/office/drawing/2014/main" id="{7840CBC4-23C8-4A32-B2B4-342B3D6F004C}"/>
              </a:ext>
            </a:extLst>
          </p:cNvPr>
          <p:cNvSpPr txBox="1"/>
          <p:nvPr/>
        </p:nvSpPr>
        <p:spPr>
          <a:xfrm>
            <a:off x="3380740" y="5523984"/>
            <a:ext cx="6096000" cy="369332"/>
          </a:xfrm>
          <a:prstGeom prst="rect">
            <a:avLst/>
          </a:prstGeom>
          <a:noFill/>
        </p:spPr>
        <p:txBody>
          <a:bodyPr wrap="square">
            <a:spAutoFit/>
          </a:bodyPr>
          <a:lstStyle/>
          <a:p>
            <a:r>
              <a:rPr lang="zh-CN" altLang="en-US">
                <a:solidFill>
                  <a:schemeClr val="bg1"/>
                </a:solidFill>
                <a:hlinkClick r:id="rId5">
                  <a:extLst>
                    <a:ext uri="{A12FA001-AC4F-418D-AE19-62706E023703}">
                      <ahyp:hlinkClr xmlns:ahyp="http://schemas.microsoft.com/office/drawing/2018/hyperlinkcolor" val="tx"/>
                    </a:ext>
                  </a:extLst>
                </a:hlinkClick>
              </a:rPr>
              <a:t>https://www.w3.org/TR/DOM-Level-3-Events/</a:t>
            </a:r>
            <a:endParaRPr lang="zh-CN" altLang="en-US">
              <a:solidFill>
                <a:schemeClr val="bg1"/>
              </a:solidFill>
            </a:endParaRPr>
          </a:p>
        </p:txBody>
      </p:sp>
      <p:sp>
        <p:nvSpPr>
          <p:cNvPr id="13" name="文本框 12">
            <a:extLst>
              <a:ext uri="{FF2B5EF4-FFF2-40B4-BE49-F238E27FC236}">
                <a16:creationId xmlns:a16="http://schemas.microsoft.com/office/drawing/2014/main" id="{8E6AEDF8-C272-4E5D-BC7C-B7347D65DBD0}"/>
              </a:ext>
            </a:extLst>
          </p:cNvPr>
          <p:cNvSpPr txBox="1"/>
          <p:nvPr/>
        </p:nvSpPr>
        <p:spPr>
          <a:xfrm>
            <a:off x="2906370" y="5974834"/>
            <a:ext cx="6096000" cy="369332"/>
          </a:xfrm>
          <a:prstGeom prst="rect">
            <a:avLst/>
          </a:prstGeom>
          <a:noFill/>
        </p:spPr>
        <p:txBody>
          <a:bodyPr wrap="square">
            <a:spAutoFit/>
          </a:bodyPr>
          <a:lstStyle/>
          <a:p>
            <a:r>
              <a:rPr lang="en-US" altLang="zh-CN">
                <a:solidFill>
                  <a:schemeClr val="bg1"/>
                </a:solidFill>
              </a:rPr>
              <a:t>https://developer.mozilla.org/zh-CN/docs/Web/Events</a:t>
            </a:r>
            <a:endParaRPr lang="zh-CN" altLang="en-US">
              <a:solidFill>
                <a:schemeClr val="bg1"/>
              </a:solidFill>
            </a:endParaRPr>
          </a:p>
        </p:txBody>
      </p:sp>
    </p:spTree>
    <p:custDataLst>
      <p:tags r:id="rId1"/>
    </p:custDataLst>
    <p:extLst>
      <p:ext uri="{BB962C8B-B14F-4D97-AF65-F5344CB8AC3E}">
        <p14:creationId xmlns:p14="http://schemas.microsoft.com/office/powerpoint/2010/main" val="159888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事件驱动编程模型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586986" cy="4882987"/>
          </a:xfrm>
        </p:spPr>
        <p:txBody>
          <a:bodyPr>
            <a:noAutofit/>
          </a:bodyPr>
          <a:lstStyle/>
          <a:p>
            <a:r>
              <a:rPr lang="zh-CN" altLang="en-US" sz="1600"/>
              <a:t>浏览器中的</a:t>
            </a:r>
            <a:r>
              <a:rPr lang="en-US" altLang="zh-CN" sz="1600"/>
              <a:t>JavaScript</a:t>
            </a:r>
            <a:r>
              <a:rPr lang="zh-CN" altLang="en-US" sz="1600"/>
              <a:t>程序使用异步事件驱动编程模型。</a:t>
            </a:r>
            <a:endParaRPr lang="en-US" altLang="zh-CN" sz="1600"/>
          </a:p>
          <a:p>
            <a:r>
              <a:rPr lang="zh-CN" altLang="en-US" sz="1600"/>
              <a:t>在这种编程风格中，每当文档或浏览器或与之相关的元素或对象发生有趣的事情时，浏览器就会生成一个事件。例如，浏览器在完成加载文档、用户将鼠标移到超链接上或用户敲击键盘上的键时生成事件。</a:t>
            </a:r>
            <a:endParaRPr lang="en-US" altLang="zh-CN" sz="1600"/>
          </a:p>
          <a:p>
            <a:r>
              <a:rPr lang="zh-CN" altLang="en-US" sz="1600"/>
              <a:t>如果</a:t>
            </a:r>
            <a:r>
              <a:rPr lang="en-US" altLang="zh-CN" sz="1600"/>
              <a:t>JavaScript</a:t>
            </a:r>
            <a:r>
              <a:rPr lang="zh-CN" altLang="en-US" sz="1600"/>
              <a:t>应用程序关心特定类型的事件，它可以注册一个或多个函数，以便在该类型的事件发生时调用。</a:t>
            </a:r>
            <a:endParaRPr lang="en-US" altLang="zh-CN" sz="1600"/>
          </a:p>
          <a:p>
            <a:r>
              <a:rPr lang="zh-CN" altLang="en-US" sz="1600">
                <a:sym typeface="Wingdings" pitchFamily="2" charset="2"/>
              </a:rPr>
              <a:t>等待事件发生，然后作出响应。</a:t>
            </a:r>
            <a:endParaRPr lang="en-US" altLang="zh-CN" sz="1600">
              <a:sym typeface="Wingdings" pitchFamily="2" charset="2"/>
            </a:endParaRPr>
          </a:p>
          <a:p>
            <a:r>
              <a:rPr lang="zh-CN" altLang="en-US" sz="1600">
                <a:solidFill>
                  <a:schemeClr val="accent6"/>
                </a:solidFill>
              </a:rPr>
              <a:t>事件</a:t>
            </a:r>
            <a:r>
              <a:rPr lang="zh-CN" altLang="en-US" sz="1600"/>
              <a:t>：用户与页面交互时发生的行为。</a:t>
            </a:r>
            <a:endParaRPr lang="en-US" altLang="zh-CN" sz="1600"/>
          </a:p>
        </p:txBody>
      </p:sp>
    </p:spTree>
    <p:extLst>
      <p:ext uri="{BB962C8B-B14F-4D97-AF65-F5344CB8AC3E}">
        <p14:creationId xmlns:p14="http://schemas.microsoft.com/office/powerpoint/2010/main" val="64569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嵌入</a:t>
            </a:r>
            <a:r>
              <a:rPr lang="en-US" altLang="zh-CN"/>
              <a:t>JavaScript</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a:t>在网页中嵌入 </a:t>
            </a:r>
            <a:r>
              <a:rPr lang="en-US" altLang="zh-CN"/>
              <a:t>JavaScript</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0</a:t>
            </a:r>
            <a:endParaRPr lang="zh-CN" altLang="en-US"/>
          </a:p>
        </p:txBody>
      </p:sp>
      <p:sp>
        <p:nvSpPr>
          <p:cNvPr id="7" name="内容占位符 7">
            <a:extLst>
              <a:ext uri="{FF2B5EF4-FFF2-40B4-BE49-F238E27FC236}">
                <a16:creationId xmlns:a16="http://schemas.microsoft.com/office/drawing/2014/main" id="{343171CC-6B10-1D43-A61C-BBC8DEC9B627}"/>
              </a:ext>
            </a:extLst>
          </p:cNvPr>
          <p:cNvSpPr>
            <a:spLocks noGrp="1"/>
          </p:cNvSpPr>
          <p:nvPr>
            <p:ph sz="half" idx="1"/>
          </p:nvPr>
        </p:nvSpPr>
        <p:spPr>
          <a:xfrm>
            <a:off x="992849" y="1811110"/>
            <a:ext cx="10797073" cy="4882987"/>
          </a:xfrm>
        </p:spPr>
        <p:txBody>
          <a:bodyPr>
            <a:normAutofit/>
          </a:bodyPr>
          <a:lstStyle/>
          <a:p>
            <a:r>
              <a:rPr lang="zh-CN" altLang="en-US"/>
              <a:t>  在</a:t>
            </a:r>
            <a:r>
              <a:rPr lang="en-US" altLang="zh-CN"/>
              <a:t>HTML</a:t>
            </a:r>
            <a:r>
              <a:rPr lang="zh-CN" altLang="en-US"/>
              <a:t>网页中嵌入 </a:t>
            </a:r>
            <a:r>
              <a:rPr lang="en-US" altLang="zh-CN"/>
              <a:t>JavaScript</a:t>
            </a:r>
            <a:r>
              <a:rPr lang="zh-CN" altLang="en-US"/>
              <a:t> 的方式：</a:t>
            </a:r>
            <a:endParaRPr lang="en-US" altLang="zh-CN"/>
          </a:p>
          <a:p>
            <a:pPr marL="457200" lvl="1" indent="0">
              <a:buNone/>
            </a:pPr>
            <a:r>
              <a:rPr lang="zh-CN" altLang="en-US"/>
              <a:t> </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r>
              <a:rPr lang="en-US" altLang="zh-CN"/>
              <a:t> </a:t>
            </a:r>
            <a:r>
              <a:rPr lang="zh-CN" altLang="en-US"/>
              <a:t>位置：</a:t>
            </a:r>
            <a:r>
              <a:rPr lang="en-US" altLang="zh-CN"/>
              <a:t>head</a:t>
            </a:r>
            <a:r>
              <a:rPr lang="zh-CN" altLang="en-US"/>
              <a:t>部分、</a:t>
            </a:r>
            <a:r>
              <a:rPr lang="en-US" altLang="zh-CN"/>
              <a:t>body</a:t>
            </a:r>
            <a:r>
              <a:rPr lang="zh-CN" altLang="en-US"/>
              <a:t> 部分都可以。</a:t>
            </a:r>
            <a:endParaRPr lang="en-US" altLang="zh-CN"/>
          </a:p>
        </p:txBody>
      </p:sp>
      <p:sp>
        <p:nvSpPr>
          <p:cNvPr id="3" name="矩形 2">
            <a:extLst>
              <a:ext uri="{FF2B5EF4-FFF2-40B4-BE49-F238E27FC236}">
                <a16:creationId xmlns:a16="http://schemas.microsoft.com/office/drawing/2014/main" id="{BA6F3E05-B037-5246-9F11-FD54B35A9C63}"/>
              </a:ext>
            </a:extLst>
          </p:cNvPr>
          <p:cNvSpPr/>
          <p:nvPr/>
        </p:nvSpPr>
        <p:spPr>
          <a:xfrm>
            <a:off x="1433147" y="2602331"/>
            <a:ext cx="9961685" cy="2031325"/>
          </a:xfrm>
          <a:prstGeom prst="rect">
            <a:avLst/>
          </a:prstGeom>
          <a:ln>
            <a:solidFill>
              <a:schemeClr val="accent1">
                <a:hueOff val="0"/>
                <a:satOff val="0"/>
                <a:lumOff val="0"/>
              </a:schemeClr>
            </a:solidFill>
          </a:ln>
        </p:spPr>
        <p:txBody>
          <a:bodyPr wrap="square">
            <a:spAutoFit/>
          </a:bodyPr>
          <a:lstStyle/>
          <a:p>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&gt;</a:t>
            </a:r>
          </a:p>
          <a:p>
            <a:r>
              <a:rPr lang="en-US" altLang="zh-CN" b="0">
                <a:solidFill>
                  <a:srgbClr val="F39C12"/>
                </a:solidFill>
                <a:effectLst/>
                <a:latin typeface="Fira Code" panose="020B0509050000020004" pitchFamily="49" charset="0"/>
              </a:rPr>
              <a:t>  console</a:t>
            </a:r>
            <a:r>
              <a:rPr lang="en-US" altLang="zh-CN" b="0">
                <a:solidFill>
                  <a:srgbClr val="BBBBBB"/>
                </a:solidFill>
                <a:effectLst/>
                <a:latin typeface="Fira Code" panose="020B0509050000020004" pitchFamily="49" charset="0"/>
              </a:rPr>
              <a:t>.</a:t>
            </a:r>
            <a:r>
              <a:rPr lang="en-US" altLang="zh-CN" b="0">
                <a:solidFill>
                  <a:srgbClr val="FFE66D"/>
                </a:solidFill>
                <a:effectLst/>
                <a:latin typeface="Fira Code" panose="020B0509050000020004" pitchFamily="49" charset="0"/>
              </a:rPr>
              <a:t>log</a:t>
            </a:r>
            <a:r>
              <a:rPr lang="en-US" altLang="zh-CN" b="0">
                <a:solidFill>
                  <a:srgbClr val="BBBBBB"/>
                </a:solidFill>
                <a:effectLst/>
                <a:latin typeface="Fira Code" panose="020B0509050000020004" pitchFamily="49" charset="0"/>
              </a:rPr>
              <a:t>(</a:t>
            </a:r>
            <a:r>
              <a:rPr lang="en-US" altLang="zh-CN" b="0">
                <a:solidFill>
                  <a:srgbClr val="96E072"/>
                </a:solidFill>
                <a:effectLst/>
                <a:latin typeface="Fira Code" panose="020B0509050000020004" pitchFamily="49" charset="0"/>
              </a:rPr>
              <a:t>'Hello, JavaScript!'</a:t>
            </a:r>
            <a:r>
              <a:rPr lang="en-US" altLang="zh-CN" b="0">
                <a:solidFill>
                  <a:srgbClr val="BBBBBB"/>
                </a:solidFill>
                <a:effectLst/>
                <a:latin typeface="Fira Code" panose="020B0509050000020004" pitchFamily="49" charset="0"/>
              </a:rPr>
              <a:t>)</a:t>
            </a:r>
          </a:p>
          <a:p>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&gt;</a:t>
            </a:r>
          </a:p>
          <a:p>
            <a:br>
              <a:rPr lang="en-US" altLang="zh-CN" b="0">
                <a:solidFill>
                  <a:srgbClr val="BBBBBB"/>
                </a:solidFill>
                <a:effectLst/>
                <a:latin typeface="Fira Code" panose="020B0509050000020004" pitchFamily="49" charset="0"/>
              </a:rPr>
            </a:br>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 </a:t>
            </a:r>
            <a:r>
              <a:rPr lang="en-US" altLang="zh-CN" b="0">
                <a:solidFill>
                  <a:srgbClr val="FFE66D"/>
                </a:solidFill>
                <a:effectLst/>
                <a:latin typeface="Fira Code" panose="020B0509050000020004" pitchFamily="49" charset="0"/>
              </a:rPr>
              <a:t>src</a:t>
            </a:r>
            <a:r>
              <a:rPr lang="en-US" altLang="zh-CN" b="0">
                <a:solidFill>
                  <a:srgbClr val="BBBBBB"/>
                </a:solidFill>
                <a:effectLst/>
                <a:latin typeface="Fira Code" panose="020B0509050000020004" pitchFamily="49" charset="0"/>
              </a:rPr>
              <a:t>=</a:t>
            </a:r>
            <a:r>
              <a:rPr lang="en-US" altLang="zh-CN" b="0">
                <a:solidFill>
                  <a:srgbClr val="96E072"/>
                </a:solidFill>
                <a:effectLst/>
                <a:latin typeface="Fira Code" panose="020B0509050000020004" pitchFamily="49" charset="0"/>
              </a:rPr>
              <a:t>"dom.js"</a:t>
            </a:r>
            <a:r>
              <a:rPr lang="en-US" altLang="zh-CN" b="0">
                <a:solidFill>
                  <a:srgbClr val="BBBBBB"/>
                </a:solidFill>
                <a:effectLst/>
                <a:latin typeface="Fira Code" panose="020B0509050000020004" pitchFamily="49" charset="0"/>
              </a:rPr>
              <a:t>&gt;&lt;/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&gt;</a:t>
            </a:r>
          </a:p>
          <a:p>
            <a:br>
              <a:rPr lang="en-US" altLang="zh-CN" b="0">
                <a:solidFill>
                  <a:srgbClr val="BBBBBB"/>
                </a:solidFill>
                <a:effectLst/>
                <a:latin typeface="Fira Code" panose="020B0509050000020004" pitchFamily="49" charset="0"/>
              </a:rPr>
            </a:br>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button</a:t>
            </a:r>
            <a:r>
              <a:rPr lang="en-US" altLang="zh-CN" b="0">
                <a:solidFill>
                  <a:srgbClr val="BBBBBB"/>
                </a:solidFill>
                <a:effectLst/>
                <a:latin typeface="Fira Code" panose="020B0509050000020004" pitchFamily="49" charset="0"/>
              </a:rPr>
              <a:t> </a:t>
            </a:r>
            <a:r>
              <a:rPr lang="en-US" altLang="zh-CN" b="0">
                <a:solidFill>
                  <a:srgbClr val="FFE66D"/>
                </a:solidFill>
                <a:effectLst/>
                <a:latin typeface="Fira Code" panose="020B0509050000020004" pitchFamily="49" charset="0"/>
              </a:rPr>
              <a:t>onclick</a:t>
            </a:r>
            <a:r>
              <a:rPr lang="en-US" altLang="zh-CN" b="0">
                <a:solidFill>
                  <a:srgbClr val="BBBBBB"/>
                </a:solidFill>
                <a:effectLst/>
                <a:latin typeface="Fira Code" panose="020B0509050000020004" pitchFamily="49" charset="0"/>
              </a:rPr>
              <a:t> = </a:t>
            </a:r>
            <a:r>
              <a:rPr lang="en-US" altLang="zh-CN" b="0">
                <a:solidFill>
                  <a:srgbClr val="96E072"/>
                </a:solidFill>
                <a:effectLst/>
                <a:latin typeface="Fira Code" panose="020B0509050000020004" pitchFamily="49" charset="0"/>
              </a:rPr>
              <a:t>"javascript:</a:t>
            </a:r>
            <a:r>
              <a:rPr lang="en-US" altLang="zh-CN" b="0">
                <a:solidFill>
                  <a:srgbClr val="F39C12"/>
                </a:solidFill>
                <a:effectLst/>
                <a:latin typeface="Fira Code" panose="020B0509050000020004" pitchFamily="49" charset="0"/>
              </a:rPr>
              <a:t>console</a:t>
            </a:r>
            <a:r>
              <a:rPr lang="en-US" altLang="zh-CN" b="0">
                <a:solidFill>
                  <a:srgbClr val="96E072"/>
                </a:solidFill>
                <a:effectLst/>
                <a:latin typeface="Fira Code" panose="020B0509050000020004" pitchFamily="49" charset="0"/>
              </a:rPr>
              <a:t>.</a:t>
            </a:r>
            <a:r>
              <a:rPr lang="en-US" altLang="zh-CN" b="0">
                <a:solidFill>
                  <a:srgbClr val="FFE66D"/>
                </a:solidFill>
                <a:effectLst/>
                <a:latin typeface="Fira Code" panose="020B0509050000020004" pitchFamily="49" charset="0"/>
              </a:rPr>
              <a:t>log</a:t>
            </a:r>
            <a:r>
              <a:rPr lang="en-US" altLang="zh-CN" b="0">
                <a:solidFill>
                  <a:srgbClr val="96E072"/>
                </a:solidFill>
                <a:effectLst/>
                <a:latin typeface="Fira Code" panose="020B0509050000020004" pitchFamily="49" charset="0"/>
              </a:rPr>
              <a:t>('hi, js')"</a:t>
            </a:r>
            <a:r>
              <a:rPr lang="en-US" altLang="zh-CN" b="0">
                <a:solidFill>
                  <a:srgbClr val="BBBBBB"/>
                </a:solidFill>
                <a:effectLst/>
                <a:latin typeface="Fira Code" panose="020B0509050000020004" pitchFamily="49" charset="0"/>
              </a:rPr>
              <a:t>&gt;Click me!&lt;/</a:t>
            </a:r>
            <a:r>
              <a:rPr lang="en-US" altLang="zh-CN" b="0">
                <a:solidFill>
                  <a:srgbClr val="F92672"/>
                </a:solidFill>
                <a:effectLst/>
                <a:latin typeface="Fira Code" panose="020B0509050000020004" pitchFamily="49" charset="0"/>
              </a:rPr>
              <a:t>button</a:t>
            </a:r>
            <a:r>
              <a:rPr lang="en-US" altLang="zh-CN" b="0">
                <a:solidFill>
                  <a:srgbClr val="BBBBBB"/>
                </a:solidFill>
                <a:effectLst/>
                <a:latin typeface="Fira Code" panose="020B0509050000020004" pitchFamily="49" charset="0"/>
              </a:rPr>
              <a:t>&gt;</a:t>
            </a:r>
          </a:p>
        </p:txBody>
      </p:sp>
    </p:spTree>
    <p:extLst>
      <p:ext uri="{BB962C8B-B14F-4D97-AF65-F5344CB8AC3E}">
        <p14:creationId xmlns:p14="http://schemas.microsoft.com/office/powerpoint/2010/main" val="180750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快速入门</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636451" y="1584187"/>
            <a:ext cx="11054806" cy="4845157"/>
          </a:xfrm>
        </p:spPr>
        <p:txBody>
          <a:bodyPr>
            <a:noAutofit/>
          </a:bodyPr>
          <a:lstStyle/>
          <a:p>
            <a:pPr fontAlgn="base"/>
            <a:r>
              <a:rPr lang="zh-CN" altLang="en-US"/>
              <a:t>事件驱动编程三要素：</a:t>
            </a:r>
            <a:endParaRPr lang="en-US" altLang="zh-CN"/>
          </a:p>
          <a:p>
            <a:pPr lvl="1" fontAlgn="base"/>
            <a:r>
              <a:rPr lang="zh-CN" altLang="en-US" sz="1400">
                <a:solidFill>
                  <a:schemeClr val="accent6"/>
                </a:solidFill>
              </a:rPr>
              <a:t>事件类型</a:t>
            </a:r>
            <a:r>
              <a:rPr lang="zh-CN" altLang="en-US" sz="1400"/>
              <a:t>：一个字符串，指定发生的事件类型。</a:t>
            </a:r>
            <a:endParaRPr lang="en-US" altLang="zh-CN" sz="1400"/>
          </a:p>
          <a:p>
            <a:pPr lvl="1" fontAlgn="base"/>
            <a:r>
              <a:rPr lang="zh-CN" altLang="en-US" sz="1400">
                <a:solidFill>
                  <a:schemeClr val="accent6"/>
                </a:solidFill>
              </a:rPr>
              <a:t>事件目标</a:t>
            </a:r>
            <a:r>
              <a:rPr lang="zh-CN" altLang="en-US" sz="1400"/>
              <a:t>：这是发生事件或与事件关联的对象。</a:t>
            </a:r>
            <a:endParaRPr lang="en-US" altLang="zh-CN" sz="1400"/>
          </a:p>
          <a:p>
            <a:pPr lvl="1" fontAlgn="base"/>
            <a:r>
              <a:rPr lang="zh-CN" altLang="en-US" sz="1400">
                <a:solidFill>
                  <a:schemeClr val="accent6"/>
                </a:solidFill>
              </a:rPr>
              <a:t>事件处理程序或者事件监听器</a:t>
            </a:r>
            <a:r>
              <a:rPr lang="zh-CN" altLang="en-US" sz="1400"/>
              <a:t>：一个函数，用于处理或响应事件。</a:t>
            </a:r>
            <a:endParaRPr lang="en-US" altLang="zh-CN" sz="1400"/>
          </a:p>
          <a:p>
            <a:pPr fontAlgn="base"/>
            <a:r>
              <a:rPr lang="zh-CN" altLang="en-US" sz="1600"/>
              <a:t>步骤：</a:t>
            </a:r>
            <a:endParaRPr lang="en-US" altLang="zh-CN" sz="1600"/>
          </a:p>
          <a:p>
            <a:pPr lvl="1" fontAlgn="base"/>
            <a:r>
              <a:rPr lang="en-US" altLang="zh-CN" sz="1400"/>
              <a:t>1.</a:t>
            </a:r>
            <a:r>
              <a:rPr lang="zh-CN" altLang="en-US" sz="1400"/>
              <a:t> 获取</a:t>
            </a:r>
            <a:r>
              <a:rPr lang="zh-CN" altLang="en-US" sz="1400">
                <a:solidFill>
                  <a:srgbClr val="FF0000"/>
                </a:solidFill>
              </a:rPr>
              <a:t>事件目标</a:t>
            </a:r>
            <a:endParaRPr lang="en-US" altLang="zh-CN" sz="1400">
              <a:solidFill>
                <a:srgbClr val="FF0000"/>
              </a:solidFill>
            </a:endParaRPr>
          </a:p>
          <a:p>
            <a:pPr lvl="1" fontAlgn="base"/>
            <a:r>
              <a:rPr lang="en-US" altLang="zh-CN" sz="1400"/>
              <a:t>2.</a:t>
            </a:r>
            <a:r>
              <a:rPr lang="zh-CN" altLang="en-US" sz="1400"/>
              <a:t> 在事件目标上为</a:t>
            </a:r>
            <a:r>
              <a:rPr lang="zh-CN" altLang="en-US" sz="1400">
                <a:solidFill>
                  <a:srgbClr val="FF0000"/>
                </a:solidFill>
              </a:rPr>
              <a:t>指定事件类型</a:t>
            </a:r>
            <a:r>
              <a:rPr lang="zh-CN" altLang="en-US" sz="1400" u="sng"/>
              <a:t>注册</a:t>
            </a:r>
            <a:r>
              <a:rPr lang="zh-CN" altLang="en-US" sz="1400">
                <a:solidFill>
                  <a:srgbClr val="FF0000"/>
                </a:solidFill>
              </a:rPr>
              <a:t>事件处理程序</a:t>
            </a:r>
            <a:endParaRPr lang="en-US" altLang="zh-CN" sz="1400">
              <a:solidFill>
                <a:srgbClr val="FF0000"/>
              </a:solidFill>
            </a:endParaRPr>
          </a:p>
          <a:p>
            <a:pPr lvl="1" fontAlgn="base"/>
            <a:r>
              <a:rPr lang="en-US" altLang="zh-CN" sz="1400"/>
              <a:t>3.</a:t>
            </a:r>
            <a:r>
              <a:rPr lang="zh-CN" altLang="en-US" sz="1400"/>
              <a:t> 浏览器监听事件目标上的事件</a:t>
            </a:r>
            <a:endParaRPr lang="en-US" altLang="zh-CN" sz="1400"/>
          </a:p>
          <a:p>
            <a:pPr lvl="1" fontAlgn="base"/>
            <a:r>
              <a:rPr lang="en-US" altLang="zh-CN" sz="1400"/>
              <a:t>4.</a:t>
            </a:r>
            <a:r>
              <a:rPr lang="zh-CN" altLang="en-US" sz="1400"/>
              <a:t> 当事件目标上发生指定类型的事件时，浏览器将调用处理程序函数。</a:t>
            </a:r>
            <a:endParaRPr lang="en-US" altLang="zh-CN" sz="1400"/>
          </a:p>
        </p:txBody>
      </p:sp>
      <p:sp>
        <p:nvSpPr>
          <p:cNvPr id="8" name="矩形 7">
            <a:extLst>
              <a:ext uri="{FF2B5EF4-FFF2-40B4-BE49-F238E27FC236}">
                <a16:creationId xmlns:a16="http://schemas.microsoft.com/office/drawing/2014/main" id="{A35DB6BA-02B4-8444-8916-13E63E3F5173}"/>
              </a:ext>
            </a:extLst>
          </p:cNvPr>
          <p:cNvSpPr/>
          <p:nvPr/>
        </p:nvSpPr>
        <p:spPr>
          <a:xfrm>
            <a:off x="6472086" y="3201115"/>
            <a:ext cx="5554449" cy="1384995"/>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&gt;</a:t>
            </a:r>
            <a:r>
              <a:rPr lang="zh-CN" altLang="en-US" sz="1200" b="0">
                <a:solidFill>
                  <a:srgbClr val="BBBBBB"/>
                </a:solidFill>
                <a:effectLst/>
                <a:latin typeface="Fira Code" panose="020B0509050000020004" pitchFamily="49" charset="0"/>
              </a:rPr>
              <a:t>点我</a:t>
            </a: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&gt;</a:t>
            </a:r>
          </a:p>
          <a:p>
            <a:endParaRPr lang="en-US" altLang="zh-CN" sz="1200" b="0">
              <a:solidFill>
                <a:srgbClr val="BBBBBB"/>
              </a:solidFill>
              <a:effectLst/>
              <a:latin typeface="Fira Code" panose="020B0509050000020004" pitchFamily="49" charset="0"/>
            </a:endParaRPr>
          </a:p>
          <a:p>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err="1">
                <a:solidFill>
                  <a:srgbClr val="00E8C6"/>
                </a:solidFill>
                <a:effectLst/>
                <a:latin typeface="Fira Code" panose="020B0509050000020004" pitchFamily="49" charset="0"/>
              </a:rPr>
              <a:t>btnClick</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a:t>
            </a:r>
            <a:r>
              <a:rPr lang="en-US" altLang="zh-CN" sz="1200" b="0" err="1">
                <a:solidFill>
                  <a:srgbClr val="F39C12"/>
                </a:solidFill>
                <a:effectLst/>
                <a:latin typeface="Fira Code" panose="020B0509050000020004" pitchFamily="49" charset="0"/>
              </a:rPr>
              <a:t>document</a:t>
            </a:r>
            <a:r>
              <a:rPr lang="en-US" altLang="zh-CN" sz="1200" b="0" err="1">
                <a:solidFill>
                  <a:srgbClr val="BBBBBB"/>
                </a:solidFill>
                <a:effectLst/>
                <a:latin typeface="Fira Code" panose="020B0509050000020004" pitchFamily="49" charset="0"/>
              </a:rPr>
              <a:t>.</a:t>
            </a:r>
            <a:r>
              <a:rPr lang="en-US" altLang="zh-CN" sz="1200" b="0" err="1">
                <a:solidFill>
                  <a:srgbClr val="FFE66D"/>
                </a:solidFill>
                <a:effectLst/>
                <a:latin typeface="Fira Code" panose="020B0509050000020004" pitchFamily="49" charset="0"/>
              </a:rPr>
              <a:t>querySelector</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err="1">
                <a:solidFill>
                  <a:srgbClr val="F39C12"/>
                </a:solidFill>
                <a:effectLst/>
                <a:latin typeface="Fira Code" panose="020B0509050000020004" pitchFamily="49" charset="0"/>
              </a:rPr>
              <a:t>btnClick</a:t>
            </a:r>
            <a:r>
              <a:rPr lang="en-US" altLang="zh-CN" sz="1200" b="0" err="1">
                <a:solidFill>
                  <a:srgbClr val="BBBBBB"/>
                </a:solidFill>
                <a:effectLst/>
                <a:latin typeface="Fira Code" panose="020B0509050000020004" pitchFamily="49" charset="0"/>
              </a:rPr>
              <a:t>.</a:t>
            </a:r>
            <a:r>
              <a:rPr lang="en-US" altLang="zh-CN" sz="1200" b="0" err="1">
                <a:solidFill>
                  <a:srgbClr val="FFE66D"/>
                </a:solidFill>
                <a:effectLst/>
                <a:latin typeface="Fira Code" panose="020B0509050000020004" pitchFamily="49" charset="0"/>
              </a:rPr>
              <a:t>addEventListener</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zh-CN" altLang="en-US" sz="1200" b="0">
                <a:solidFill>
                  <a:srgbClr val="F39C12"/>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F39C12"/>
                </a:solidFill>
                <a:effectLst/>
                <a:latin typeface="Fira Code" panose="020B0509050000020004" pitchFamily="49" charset="0"/>
              </a:rPr>
              <a:t>'Hello, you click me!'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a:t>
            </a:r>
          </a:p>
        </p:txBody>
      </p:sp>
    </p:spTree>
    <p:extLst>
      <p:ext uri="{BB962C8B-B14F-4D97-AF65-F5344CB8AC3E}">
        <p14:creationId xmlns:p14="http://schemas.microsoft.com/office/powerpoint/2010/main" val="4240196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15761"/>
            <a:ext cx="7982525" cy="538163"/>
          </a:xfrm>
        </p:spPr>
        <p:txBody>
          <a:bodyPr/>
          <a:lstStyle/>
          <a:p>
            <a:r>
              <a:rPr lang="zh-CN" altLang="en-US"/>
              <a:t>有哪些事件类型？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7" y="1610072"/>
            <a:ext cx="10601163" cy="4882987"/>
          </a:xfrm>
        </p:spPr>
        <p:txBody>
          <a:bodyPr>
            <a:noAutofit/>
          </a:bodyPr>
          <a:lstStyle/>
          <a:p>
            <a:pPr fontAlgn="base"/>
            <a:r>
              <a:rPr lang="zh-CN" altLang="en-US"/>
              <a:t> 事件类型：一个字符串</a:t>
            </a:r>
            <a:endParaRPr lang="en-US" altLang="zh-CN"/>
          </a:p>
          <a:p>
            <a:pPr lvl="1" fontAlgn="base"/>
            <a:r>
              <a:rPr lang="zh-CN" altLang="en-US"/>
              <a:t> 望文生义：</a:t>
            </a:r>
            <a:r>
              <a:rPr lang="en-US" altLang="zh-CN"/>
              <a:t>"click",  "</a:t>
            </a:r>
            <a:r>
              <a:rPr lang="en-US" altLang="zh-CN" err="1"/>
              <a:t>dblclick</a:t>
            </a:r>
            <a:r>
              <a:rPr lang="en-US" altLang="zh-CN"/>
              <a:t>"</a:t>
            </a:r>
            <a:r>
              <a:rPr lang="zh-CN" altLang="en-US"/>
              <a:t>，</a:t>
            </a:r>
            <a:r>
              <a:rPr lang="en-US" altLang="zh-CN"/>
              <a:t>"mouseover"</a:t>
            </a:r>
            <a:r>
              <a:rPr lang="zh-CN" altLang="en-US"/>
              <a:t>，</a:t>
            </a:r>
            <a:r>
              <a:rPr lang="en-US" altLang="zh-CN"/>
              <a:t>"</a:t>
            </a:r>
            <a:r>
              <a:rPr lang="en-US" altLang="zh-CN" err="1"/>
              <a:t>mouseup</a:t>
            </a:r>
            <a:r>
              <a:rPr lang="en-US" altLang="zh-CN"/>
              <a:t>",  "</a:t>
            </a:r>
            <a:r>
              <a:rPr lang="en-US" altLang="zh-CN" err="1"/>
              <a:t>keydown</a:t>
            </a:r>
            <a:r>
              <a:rPr lang="en-US" altLang="zh-CN"/>
              <a:t>",  "</a:t>
            </a:r>
            <a:r>
              <a:rPr lang="en-US" altLang="zh-CN" err="1"/>
              <a:t>keyup</a:t>
            </a:r>
            <a:r>
              <a:rPr lang="en-US" altLang="zh-CN"/>
              <a:t>"....</a:t>
            </a:r>
          </a:p>
          <a:p>
            <a:pPr fontAlgn="base"/>
            <a:r>
              <a:rPr lang="en-US" altLang="zh-CN"/>
              <a:t> </a:t>
            </a:r>
            <a:r>
              <a:rPr lang="zh-CN" altLang="en-US"/>
              <a:t>两种类型：</a:t>
            </a:r>
            <a:endParaRPr lang="en-US" altLang="zh-CN"/>
          </a:p>
          <a:p>
            <a:pPr lvl="1" fontAlgn="base"/>
            <a:r>
              <a:rPr lang="zh-CN" altLang="en-US" sz="1400"/>
              <a:t>浏览器事件：预定义的内置事件。浏览器自动触发。</a:t>
            </a:r>
            <a:endParaRPr lang="en-US" altLang="zh-CN" sz="1400"/>
          </a:p>
          <a:p>
            <a:pPr lvl="1" fontAlgn="base"/>
            <a:r>
              <a:rPr lang="zh-CN" altLang="en-US" sz="1400"/>
              <a:t>合成事件：程序员自定义的事件。自己定义、自己触发。</a:t>
            </a:r>
            <a:endParaRPr lang="en-US" altLang="zh-CN" sz="1400"/>
          </a:p>
        </p:txBody>
      </p:sp>
      <p:sp>
        <p:nvSpPr>
          <p:cNvPr id="7" name="矩形 6">
            <a:extLst>
              <a:ext uri="{FF2B5EF4-FFF2-40B4-BE49-F238E27FC236}">
                <a16:creationId xmlns:a16="http://schemas.microsoft.com/office/drawing/2014/main" id="{FFD161C0-216E-3146-B533-080C6B0C085A}"/>
              </a:ext>
            </a:extLst>
          </p:cNvPr>
          <p:cNvSpPr/>
          <p:nvPr/>
        </p:nvSpPr>
        <p:spPr>
          <a:xfrm>
            <a:off x="3393522" y="4835421"/>
            <a:ext cx="5630772" cy="369332"/>
          </a:xfrm>
          <a:prstGeom prst="rect">
            <a:avLst/>
          </a:prstGeom>
        </p:spPr>
        <p:txBody>
          <a:bodyPr wrap="none">
            <a:spAutoFit/>
          </a:bodyPr>
          <a:lstStyle/>
          <a:p>
            <a:r>
              <a:rPr lang="zh-CN" altLang="en-US">
                <a:hlinkClick r:id="rId3"/>
              </a:rPr>
              <a:t>https://developer.mozilla.org/zh-CN/docs/Web/Events</a:t>
            </a:r>
            <a:endParaRPr lang="zh-CN" altLang="en-US"/>
          </a:p>
        </p:txBody>
      </p:sp>
    </p:spTree>
    <p:extLst>
      <p:ext uri="{BB962C8B-B14F-4D97-AF65-F5344CB8AC3E}">
        <p14:creationId xmlns:p14="http://schemas.microsoft.com/office/powerpoint/2010/main" val="3593705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如何注册事件处理程序？</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a:t>三种方式</a:t>
            </a:r>
            <a:endParaRPr lang="en-US" altLang="zh-CN" sz="1600"/>
          </a:p>
          <a:p>
            <a:pPr lvl="1"/>
            <a:r>
              <a:rPr lang="en-US" altLang="zh-CN" sz="1400"/>
              <a:t>1.</a:t>
            </a:r>
            <a:r>
              <a:rPr lang="zh-CN" altLang="en-US" sz="1400"/>
              <a:t>在目标对象上设置事件处理程序属性</a:t>
            </a:r>
            <a:endParaRPr lang="en-US" altLang="zh-CN" sz="1400"/>
          </a:p>
          <a:p>
            <a:pPr lvl="1"/>
            <a:r>
              <a:rPr lang="en-US" altLang="zh-CN" sz="1400"/>
              <a:t>2.</a:t>
            </a:r>
            <a:r>
              <a:rPr lang="zh-CN" altLang="en-US" sz="1400"/>
              <a:t>在目标</a:t>
            </a:r>
            <a:r>
              <a:rPr lang="en-US" altLang="zh-CN" sz="1400"/>
              <a:t>HTML</a:t>
            </a:r>
            <a:r>
              <a:rPr lang="zh-CN" altLang="en-US" sz="1400"/>
              <a:t>文档元素上设置事件处理程序属性</a:t>
            </a:r>
            <a:endParaRPr lang="en-US" altLang="zh-CN" sz="1400"/>
          </a:p>
          <a:p>
            <a:pPr lvl="1"/>
            <a:r>
              <a:rPr lang="en-US" altLang="zh-CN" sz="1400"/>
              <a:t>3.</a:t>
            </a:r>
            <a:r>
              <a:rPr lang="zh-CN" altLang="en-US" sz="1400"/>
              <a:t> 目标对象</a:t>
            </a:r>
            <a:r>
              <a:rPr lang="en-US" altLang="zh-CN" sz="1400"/>
              <a:t>.addEventListener('</a:t>
            </a:r>
            <a:r>
              <a:rPr lang="zh-CN" altLang="en-US" sz="1400"/>
              <a:t>事件类型</a:t>
            </a:r>
            <a:r>
              <a:rPr lang="en-US" altLang="zh-CN" sz="1400"/>
              <a:t>', </a:t>
            </a:r>
            <a:r>
              <a:rPr lang="zh-CN" altLang="en-US" sz="1400"/>
              <a:t>事件处理程序</a:t>
            </a:r>
            <a:r>
              <a:rPr lang="en-US" altLang="zh-CN" sz="1400"/>
              <a:t>, {})</a:t>
            </a:r>
          </a:p>
          <a:p>
            <a:pPr marL="457200" lvl="1" indent="0">
              <a:buNone/>
            </a:pPr>
            <a:endParaRPr lang="zh-CN" altLang="en-US" sz="1400"/>
          </a:p>
          <a:p>
            <a:endParaRPr lang="en-US" altLang="zh-CN" sz="1600"/>
          </a:p>
        </p:txBody>
      </p:sp>
    </p:spTree>
    <p:extLst>
      <p:ext uri="{BB962C8B-B14F-4D97-AF65-F5344CB8AC3E}">
        <p14:creationId xmlns:p14="http://schemas.microsoft.com/office/powerpoint/2010/main" val="1018472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sz="2800"/>
              <a:t>设置事件处理属性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20232"/>
            <a:ext cx="10258810" cy="4882987"/>
          </a:xfrm>
        </p:spPr>
        <p:txBody>
          <a:bodyPr>
            <a:noAutofit/>
          </a:bodyPr>
          <a:lstStyle/>
          <a:p>
            <a:r>
              <a:rPr lang="en-US" altLang="zh-CN" sz="1600"/>
              <a:t>1.</a:t>
            </a:r>
            <a:r>
              <a:rPr lang="zh-CN" altLang="en-US" sz="1600"/>
              <a:t>在目标对象上设置事件处理程序属性</a:t>
            </a:r>
            <a:endParaRPr lang="en-US" altLang="zh-CN" sz="1600"/>
          </a:p>
          <a:p>
            <a:pPr lvl="2"/>
            <a:r>
              <a:rPr lang="en-US" altLang="zh-CN" sz="1050"/>
              <a:t>on + </a:t>
            </a:r>
            <a:r>
              <a:rPr lang="zh-CN" altLang="en-US" sz="1050"/>
              <a:t>事件类型：</a:t>
            </a:r>
            <a:r>
              <a:rPr lang="en-US" altLang="zh-CN" sz="1050"/>
              <a:t>onclick</a:t>
            </a:r>
            <a:r>
              <a:rPr lang="zh-CN" altLang="en-US" sz="1050"/>
              <a:t>、</a:t>
            </a:r>
            <a:r>
              <a:rPr lang="en-US" altLang="zh-CN" sz="1050"/>
              <a:t>onmouseover</a:t>
            </a:r>
            <a:r>
              <a:rPr lang="zh-CN" altLang="en-US" sz="1050"/>
              <a:t>。。。。。</a:t>
            </a:r>
            <a:endParaRPr lang="en-US" altLang="zh-CN" sz="1050"/>
          </a:p>
          <a:p>
            <a:pPr lvl="2"/>
            <a:endParaRPr lang="en-US" altLang="zh-CN" sz="1050"/>
          </a:p>
          <a:p>
            <a:pPr lvl="2"/>
            <a:endParaRPr lang="en-US" altLang="zh-CN" sz="1050"/>
          </a:p>
          <a:p>
            <a:pPr lvl="2"/>
            <a:endParaRPr lang="en-US" altLang="zh-CN" sz="1050"/>
          </a:p>
          <a:p>
            <a:pPr lvl="2"/>
            <a:endParaRPr lang="en-US" altLang="zh-CN" sz="1050"/>
          </a:p>
          <a:p>
            <a:pPr lvl="2"/>
            <a:endParaRPr lang="en-US" altLang="zh-CN" sz="1050"/>
          </a:p>
          <a:p>
            <a:pPr lvl="2"/>
            <a:endParaRPr lang="en-US" altLang="zh-CN" sz="1050"/>
          </a:p>
          <a:p>
            <a:pPr lvl="2"/>
            <a:endParaRPr lang="en-US" altLang="zh-CN" sz="1050"/>
          </a:p>
          <a:p>
            <a:r>
              <a:rPr lang="en-US" altLang="zh-CN" sz="1600"/>
              <a:t>2.</a:t>
            </a:r>
            <a:r>
              <a:rPr lang="zh-CN" altLang="en-US" sz="1600"/>
              <a:t>在文档元素上设置事件处理程序属性</a:t>
            </a:r>
            <a:r>
              <a:rPr lang="en-US" altLang="zh-CN" sz="1600"/>
              <a:t>(</a:t>
            </a:r>
            <a:r>
              <a:rPr lang="zh-CN" altLang="en-US" sz="1600"/>
              <a:t>不推荐使用！</a:t>
            </a:r>
            <a:r>
              <a:rPr lang="en-US" altLang="zh-CN" sz="1600"/>
              <a:t>)</a:t>
            </a:r>
          </a:p>
        </p:txBody>
      </p:sp>
      <p:sp>
        <p:nvSpPr>
          <p:cNvPr id="3" name="矩形 2">
            <a:extLst>
              <a:ext uri="{FF2B5EF4-FFF2-40B4-BE49-F238E27FC236}">
                <a16:creationId xmlns:a16="http://schemas.microsoft.com/office/drawing/2014/main" id="{6E358679-223C-604B-9443-D3B40676EB64}"/>
              </a:ext>
            </a:extLst>
          </p:cNvPr>
          <p:cNvSpPr/>
          <p:nvPr/>
        </p:nvSpPr>
        <p:spPr>
          <a:xfrm>
            <a:off x="2879887" y="5355198"/>
            <a:ext cx="6640033" cy="276999"/>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onclick</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a:t>
            </a:r>
            <a:r>
              <a:rPr lang="en-US" altLang="zh-CN" sz="1200" b="0">
                <a:solidFill>
                  <a:srgbClr val="F39C12"/>
                </a:solidFill>
                <a:effectLst/>
                <a:latin typeface="Fira Code" panose="020B0509050000020004" pitchFamily="49" charset="0"/>
              </a:rPr>
              <a:t>console</a:t>
            </a:r>
            <a:r>
              <a:rPr lang="en-US" altLang="zh-CN" sz="1200" b="0">
                <a:solidFill>
                  <a:srgbClr val="96E072"/>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96E072"/>
                </a:solidFill>
                <a:effectLst/>
                <a:latin typeface="Fira Code" panose="020B0509050000020004" pitchFamily="49" charset="0"/>
              </a:rPr>
              <a:t>('hi, js')"</a:t>
            </a:r>
            <a:r>
              <a:rPr lang="en-US" altLang="zh-CN" sz="1200" b="0">
                <a:solidFill>
                  <a:srgbClr val="BBBBBB"/>
                </a:solidFill>
                <a:effectLst/>
                <a:latin typeface="Fira Code" panose="020B0509050000020004" pitchFamily="49" charset="0"/>
              </a:rPr>
              <a:t>&gt;Click me!&lt;/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&gt;</a:t>
            </a:r>
          </a:p>
        </p:txBody>
      </p:sp>
      <p:sp>
        <p:nvSpPr>
          <p:cNvPr id="8" name="矩形 7">
            <a:extLst>
              <a:ext uri="{FF2B5EF4-FFF2-40B4-BE49-F238E27FC236}">
                <a16:creationId xmlns:a16="http://schemas.microsoft.com/office/drawing/2014/main" id="{24F1031E-4EBC-2F45-9EB7-6C54D7B9EC65}"/>
              </a:ext>
            </a:extLst>
          </p:cNvPr>
          <p:cNvSpPr/>
          <p:nvPr/>
        </p:nvSpPr>
        <p:spPr>
          <a:xfrm>
            <a:off x="2900207" y="2611998"/>
            <a:ext cx="6640033" cy="1569660"/>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id</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"btnClick"</a:t>
            </a:r>
            <a:r>
              <a:rPr lang="en-US" altLang="zh-CN" sz="1200" b="0">
                <a:solidFill>
                  <a:srgbClr val="BBBBBB"/>
                </a:solidFill>
                <a:effectLst/>
                <a:latin typeface="Fira Code" panose="020B0509050000020004" pitchFamily="49" charset="0"/>
              </a:rPr>
              <a:t>&gt;click me!&lt;/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&gt;</a:t>
            </a:r>
          </a:p>
          <a:p>
            <a:br>
              <a:rPr lang="en-US" altLang="zh-CN" sz="1200" b="0">
                <a:solidFill>
                  <a:srgbClr val="BBBBBB"/>
                </a:solidFill>
                <a:effectLst/>
                <a:latin typeface="Fira Code" panose="020B0509050000020004" pitchFamily="49" charset="0"/>
              </a:rPr>
            </a:b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script</a:t>
            </a:r>
            <a:r>
              <a:rPr lang="en-US" altLang="zh-CN" sz="1200" b="0">
                <a:solidFill>
                  <a:srgbClr val="BBBBBB"/>
                </a:solidFill>
                <a:effectLst/>
                <a:latin typeface="Fira Code" panose="020B0509050000020004" pitchFamily="49" charset="0"/>
              </a:rPr>
              <a:t>&gt;</a:t>
            </a:r>
          </a:p>
          <a:p>
            <a:r>
              <a:rPr lang="en-US" altLang="zh-CN" sz="1200" b="0">
                <a:solidFill>
                  <a:srgbClr val="C74DED"/>
                </a:solidFill>
                <a:effectLst/>
                <a:latin typeface="Fira Code" panose="020B0509050000020004" pitchFamily="49" charset="0"/>
              </a:rPr>
              <a:t>  const</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oButton</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document</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getElementById</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"btnClick"</a:t>
            </a:r>
            <a:r>
              <a:rPr lang="en-US" altLang="zh-CN" sz="1200" b="0">
                <a:solidFill>
                  <a:srgbClr val="BBBBBB"/>
                </a:solidFill>
                <a:effectLst/>
                <a:latin typeface="Fira Code" panose="020B0509050000020004" pitchFamily="49" charset="0"/>
              </a:rPr>
              <a:t>);</a:t>
            </a:r>
          </a:p>
          <a:p>
            <a:r>
              <a:rPr lang="en-US" altLang="zh-CN" sz="1200" b="0">
                <a:solidFill>
                  <a:srgbClr val="F39C12"/>
                </a:solidFill>
                <a:effectLst/>
                <a:latin typeface="Fira Code" panose="020B0509050000020004" pitchFamily="49" charset="0"/>
              </a:rPr>
              <a:t>  oButton</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onclick</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en-US" altLang="zh-CN" sz="1200" b="0">
                <a:solidFill>
                  <a:srgbClr val="F39C12"/>
                </a:solidFill>
                <a:effectLst/>
                <a:latin typeface="Fira Code" panose="020B0509050000020004" pitchFamily="49" charset="0"/>
              </a:rPr>
              <a:t>    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 me!"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  };</a:t>
            </a:r>
          </a:p>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script</a:t>
            </a:r>
            <a:r>
              <a:rPr lang="en-US" altLang="zh-CN" sz="1200" b="0">
                <a:solidFill>
                  <a:srgbClr val="BBBBBB"/>
                </a:solidFill>
                <a:effectLst/>
                <a:latin typeface="Fira Code" panose="020B0509050000020004" pitchFamily="49" charset="0"/>
              </a:rPr>
              <a:t>&gt;</a:t>
            </a:r>
          </a:p>
        </p:txBody>
      </p:sp>
    </p:spTree>
    <p:extLst>
      <p:ext uri="{BB962C8B-B14F-4D97-AF65-F5344CB8AC3E}">
        <p14:creationId xmlns:p14="http://schemas.microsoft.com/office/powerpoint/2010/main" val="250199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579803" cy="538163"/>
          </a:xfrm>
        </p:spPr>
        <p:txBody>
          <a:bodyPr/>
          <a:lstStyle/>
          <a:p>
            <a:r>
              <a:rPr lang="en-US" altLang="zh-CN" sz="3200"/>
              <a:t>addEventListener</a:t>
            </a:r>
            <a:endParaRPr lang="zh-CN" altLang="en-US" sz="320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272143" y="1610072"/>
            <a:ext cx="5834743" cy="5136168"/>
          </a:xfrm>
        </p:spPr>
        <p:txBody>
          <a:bodyPr>
            <a:noAutofit/>
          </a:bodyPr>
          <a:lstStyle/>
          <a:p>
            <a:r>
              <a:rPr lang="zh-CN" altLang="en-US" sz="1400"/>
              <a:t>目标对象</a:t>
            </a:r>
            <a:r>
              <a:rPr lang="en-US" altLang="zh-CN" sz="1400"/>
              <a:t>.addEventListener('</a:t>
            </a:r>
            <a:r>
              <a:rPr lang="zh-CN" altLang="en-US" sz="1400"/>
              <a:t>事件类型</a:t>
            </a:r>
            <a:r>
              <a:rPr lang="en-US" altLang="zh-CN" sz="1400"/>
              <a:t>', </a:t>
            </a:r>
            <a:r>
              <a:rPr lang="zh-CN" altLang="en-US" sz="1400"/>
              <a:t>事件处理程序</a:t>
            </a:r>
            <a:r>
              <a:rPr lang="en-US" altLang="zh-CN" sz="1400"/>
              <a:t>, {})</a:t>
            </a:r>
          </a:p>
          <a:p>
            <a:pPr lvl="1"/>
            <a:r>
              <a:rPr lang="zh-CN" altLang="en-US" sz="1200"/>
              <a:t>第一个参数：事件类型。事件类型（或名称）是一个字符串，不包括设置事件处理程序属性时使用的</a:t>
            </a:r>
            <a:r>
              <a:rPr lang="en-US" altLang="zh-CN" sz="1200"/>
              <a:t>on</a:t>
            </a:r>
            <a:r>
              <a:rPr lang="zh-CN" altLang="en-US" sz="1200"/>
              <a:t>前缀。</a:t>
            </a:r>
            <a:endParaRPr lang="en-US" altLang="zh-CN" sz="1200"/>
          </a:p>
          <a:p>
            <a:pPr lvl="1"/>
            <a:r>
              <a:rPr lang="zh-CN" altLang="en-US" sz="1200"/>
              <a:t>第二个参数：事件处理程序，即在发生指定类型的事件时应调用的函数。</a:t>
            </a:r>
            <a:endParaRPr lang="en-US" altLang="zh-CN" sz="1200"/>
          </a:p>
          <a:p>
            <a:pPr lvl="1"/>
            <a:r>
              <a:rPr lang="zh-CN" altLang="en-US" sz="1200"/>
              <a:t>第三个参数： 可选。可以是一个布尔值，也可以是一个对象。</a:t>
            </a:r>
            <a:endParaRPr lang="en-US" altLang="zh-CN" sz="1200"/>
          </a:p>
          <a:p>
            <a:pPr lvl="2"/>
            <a:r>
              <a:rPr lang="zh-CN" altLang="en-US" sz="1000"/>
              <a:t>布尔值：</a:t>
            </a:r>
            <a:r>
              <a:rPr lang="en-US" altLang="zh-CN" sz="1000"/>
              <a:t> true</a:t>
            </a:r>
            <a:r>
              <a:rPr lang="zh-CN" altLang="en-US" sz="1000"/>
              <a:t>表示在捕获阶段调用事件处理程序，</a:t>
            </a:r>
            <a:r>
              <a:rPr lang="en-US" altLang="zh-CN" sz="1000"/>
              <a:t>false</a:t>
            </a:r>
            <a:r>
              <a:rPr lang="zh-CN" altLang="en-US" sz="1000"/>
              <a:t>（默认值）表示在冒泡阶段调用事件处理程序。</a:t>
            </a:r>
            <a:endParaRPr lang="en-US" altLang="zh-CN" sz="1000"/>
          </a:p>
          <a:p>
            <a:pPr lvl="2"/>
            <a:r>
              <a:rPr lang="zh-CN" altLang="en-US" sz="1000"/>
              <a:t>对象：</a:t>
            </a:r>
            <a:r>
              <a:rPr lang="en-US" altLang="zh-CN" sz="1000"/>
              <a:t>{ }</a:t>
            </a:r>
          </a:p>
          <a:p>
            <a:pPr lvl="3"/>
            <a:r>
              <a:rPr lang="en-US" altLang="zh-CN" sz="1000"/>
              <a:t>capture</a:t>
            </a:r>
            <a:r>
              <a:rPr lang="zh-CN" altLang="en-US" sz="1000"/>
              <a:t>：设置该事件是否在捕获阶段触发监听函数（默认为</a:t>
            </a:r>
            <a:r>
              <a:rPr lang="en-US" altLang="zh-CN" sz="1000"/>
              <a:t>false</a:t>
            </a:r>
            <a:r>
              <a:rPr lang="zh-CN" altLang="en-US" sz="1000"/>
              <a:t>）。 </a:t>
            </a:r>
            <a:endParaRPr lang="en-US" altLang="zh-CN" sz="1000"/>
          </a:p>
          <a:p>
            <a:pPr lvl="3"/>
            <a:r>
              <a:rPr lang="en-US" altLang="zh-CN" sz="1000"/>
              <a:t>once</a:t>
            </a:r>
            <a:r>
              <a:rPr lang="zh-CN" altLang="en-US" sz="1000"/>
              <a:t>：设置监听函数是否只触发一次，然后就自动移除（默认为</a:t>
            </a:r>
            <a:r>
              <a:rPr lang="en-US" altLang="zh-CN" sz="1000"/>
              <a:t>false</a:t>
            </a:r>
            <a:r>
              <a:rPr lang="zh-CN" altLang="en-US" sz="1000"/>
              <a:t>）。</a:t>
            </a:r>
            <a:endParaRPr lang="en-US" altLang="zh-CN" sz="1000"/>
          </a:p>
          <a:p>
            <a:pPr lvl="3"/>
            <a:r>
              <a:rPr lang="en-US" altLang="zh-CN" sz="1000"/>
              <a:t>passive</a:t>
            </a:r>
            <a:r>
              <a:rPr lang="zh-CN" altLang="en-US" sz="1000"/>
              <a:t>：设置监听函数不会调用事件的</a:t>
            </a:r>
            <a:r>
              <a:rPr lang="en-US" altLang="zh-CN" sz="1000" err="1"/>
              <a:t>preventDefault</a:t>
            </a:r>
            <a:r>
              <a:rPr lang="zh-CN" altLang="en-US" sz="1000"/>
              <a:t>方法（默认为</a:t>
            </a:r>
            <a:r>
              <a:rPr lang="en-US" altLang="zh-CN" sz="1000"/>
              <a:t>false</a:t>
            </a:r>
            <a:r>
              <a:rPr lang="zh-CN" altLang="en-US" sz="1000"/>
              <a:t>）。</a:t>
            </a:r>
            <a:endParaRPr lang="en-US" altLang="zh-CN" sz="1000"/>
          </a:p>
          <a:p>
            <a:r>
              <a:rPr lang="en-US" altLang="zh-CN" sz="1400"/>
              <a:t>removeEventListener(</a:t>
            </a:r>
            <a:r>
              <a:rPr lang="zh-CN" altLang="en-US" sz="1400"/>
              <a:t>事件类型，事件处理程序，</a:t>
            </a:r>
            <a:r>
              <a:rPr lang="en-US" altLang="zh-CN" sz="1400"/>
              <a:t>{}) : </a:t>
            </a:r>
            <a:r>
              <a:rPr lang="zh-CN" altLang="en-US" sz="1400"/>
              <a:t>解除事件绑定</a:t>
            </a:r>
            <a:endParaRPr lang="en-US" altLang="zh-CN" sz="1400"/>
          </a:p>
          <a:p>
            <a:pPr lvl="1"/>
            <a:r>
              <a:rPr lang="zh-CN" altLang="en-US" sz="1200"/>
              <a:t>注意：必须与</a:t>
            </a:r>
            <a:r>
              <a:rPr lang="en-US" altLang="zh-CN" sz="1200"/>
              <a:t>addEventListener</a:t>
            </a:r>
            <a:r>
              <a:rPr lang="zh-CN" altLang="en-US" sz="1200"/>
              <a:t>的参数完全一样。</a:t>
            </a:r>
          </a:p>
          <a:p>
            <a:endParaRPr lang="en-US" altLang="zh-CN" sz="1600"/>
          </a:p>
        </p:txBody>
      </p:sp>
      <p:sp>
        <p:nvSpPr>
          <p:cNvPr id="9" name="矩形 8">
            <a:extLst>
              <a:ext uri="{FF2B5EF4-FFF2-40B4-BE49-F238E27FC236}">
                <a16:creationId xmlns:a16="http://schemas.microsoft.com/office/drawing/2014/main" id="{B5141CD5-3CF6-3E4A-B6BE-83C67BDB98C9}"/>
              </a:ext>
            </a:extLst>
          </p:cNvPr>
          <p:cNvSpPr/>
          <p:nvPr/>
        </p:nvSpPr>
        <p:spPr>
          <a:xfrm>
            <a:off x="6079697" y="2275461"/>
            <a:ext cx="5968409" cy="3416320"/>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div</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id</a:t>
            </a:r>
            <a:r>
              <a:rPr lang="en-US" altLang="zh-CN" sz="1200" b="0">
                <a:solidFill>
                  <a:srgbClr val="EE5D43"/>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&gt;</a:t>
            </a:r>
          </a:p>
          <a:p>
            <a:r>
              <a:rPr lang="zh-CN" altLang="en-US" sz="1200" b="0">
                <a:solidFill>
                  <a:srgbClr val="BBBBBB"/>
                </a:solidFill>
                <a:effectLst/>
                <a:latin typeface="Fira Code" panose="020B0509050000020004" pitchFamily="49" charset="0"/>
              </a:rPr>
              <a:t>  </a:t>
            </a: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h1</a:t>
            </a:r>
            <a:r>
              <a:rPr lang="en-US" altLang="zh-CN" sz="1200" b="0">
                <a:solidFill>
                  <a:srgbClr val="BBBBBB"/>
                </a:solidFill>
                <a:effectLst/>
                <a:latin typeface="Fira Code" panose="020B0509050000020004" pitchFamily="49" charset="0"/>
              </a:rPr>
              <a:t>&gt;</a:t>
            </a:r>
          </a:p>
          <a:p>
            <a:r>
              <a:rPr lang="zh-CN" altLang="en-US" sz="1200" b="0">
                <a:solidFill>
                  <a:srgbClr val="BBBBBB"/>
                </a:solidFill>
                <a:effectLst/>
                <a:latin typeface="Fira Code" panose="020B0509050000020004" pitchFamily="49" charset="0"/>
              </a:rPr>
              <a:t>    </a:t>
            </a:r>
            <a:r>
              <a:rPr lang="en-US" altLang="zh-CN" sz="1200" b="0">
                <a:solidFill>
                  <a:srgbClr val="BBBBBB"/>
                </a:solidFill>
                <a:effectLst/>
                <a:latin typeface="Fira Code" panose="020B0509050000020004" pitchFamily="49" charset="0"/>
              </a:rPr>
              <a:t>Child One</a:t>
            </a:r>
          </a:p>
          <a:p>
            <a:r>
              <a:rPr lang="zh-CN" altLang="en-US" sz="1200" b="0">
                <a:solidFill>
                  <a:srgbClr val="BBBBBB"/>
                </a:solidFill>
                <a:effectLst/>
                <a:latin typeface="Fira Code" panose="020B0509050000020004" pitchFamily="49" charset="0"/>
              </a:rPr>
              <a:t>  </a:t>
            </a: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h1</a:t>
            </a:r>
            <a:r>
              <a:rPr lang="en-US" altLang="zh-CN" sz="1200" b="0">
                <a:solidFill>
                  <a:srgbClr val="BBBBBB"/>
                </a:solidFill>
                <a:effectLst/>
                <a:latin typeface="Fira Code" panose="020B0509050000020004" pitchFamily="49" charset="0"/>
              </a:rPr>
              <a:t>&gt;</a:t>
            </a:r>
          </a:p>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div</a:t>
            </a:r>
            <a:r>
              <a:rPr lang="en-US" altLang="zh-CN" sz="1200" b="0">
                <a:solidFill>
                  <a:srgbClr val="BBBBBB"/>
                </a:solidFill>
                <a:effectLst/>
                <a:latin typeface="Fira Code" panose="020B0509050000020004" pitchFamily="49" charset="0"/>
              </a:rPr>
              <a:t>&gt;</a:t>
            </a:r>
          </a:p>
          <a:p>
            <a:br>
              <a:rPr lang="en-US" altLang="zh-CN" sz="1200" b="0">
                <a:solidFill>
                  <a:srgbClr val="BBBBBB"/>
                </a:solidFill>
                <a:effectLst/>
                <a:latin typeface="Fira Code" panose="020B0509050000020004" pitchFamily="49" charset="0"/>
              </a:rPr>
            </a:br>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document</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getElementById</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childOneHandler</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zh-CN" altLang="en-US" sz="1200" b="0">
                <a:solidFill>
                  <a:srgbClr val="F39C12"/>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'Captured on child one'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childOneHandlerCatch</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zh-CN" altLang="en-US" sz="1200" b="0">
                <a:solidFill>
                  <a:srgbClr val="F39C12"/>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'Captured on child one in capture phase'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a:solidFill>
                  <a:srgbClr val="F39C1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addEventListener</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childOneHandler</a:t>
            </a:r>
            <a:r>
              <a:rPr lang="en-US" altLang="zh-CN" sz="1200" b="0">
                <a:solidFill>
                  <a:srgbClr val="BBBBBB"/>
                </a:solidFill>
                <a:effectLst/>
                <a:latin typeface="Fira Code" panose="020B0509050000020004" pitchFamily="49" charset="0"/>
              </a:rPr>
              <a:t>); </a:t>
            </a:r>
          </a:p>
          <a:p>
            <a:r>
              <a:rPr lang="en-US" altLang="zh-CN" sz="1200" b="0">
                <a:solidFill>
                  <a:srgbClr val="F39C1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addEventListener</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childOneHandlerCatch</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true</a:t>
            </a:r>
            <a:r>
              <a:rPr lang="en-US" altLang="zh-CN" sz="1200" b="0">
                <a:solidFill>
                  <a:srgbClr val="BBBBBB"/>
                </a:solidFill>
                <a:effectLst/>
                <a:latin typeface="Fira Code" panose="020B0509050000020004" pitchFamily="49" charset="0"/>
              </a:rPr>
              <a:t>);</a:t>
            </a:r>
          </a:p>
        </p:txBody>
      </p:sp>
    </p:spTree>
    <p:extLst>
      <p:ext uri="{BB962C8B-B14F-4D97-AF65-F5344CB8AC3E}">
        <p14:creationId xmlns:p14="http://schemas.microsoft.com/office/powerpoint/2010/main" val="1806299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用哪种方式？</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a:t>用 </a:t>
            </a:r>
            <a:r>
              <a:rPr lang="en-US" altLang="zh-CN" sz="1600"/>
              <a:t>addEventListener</a:t>
            </a:r>
            <a:r>
              <a:rPr lang="zh-CN" altLang="en-US" sz="1600"/>
              <a:t> ！</a:t>
            </a:r>
            <a:endParaRPr lang="en-US" altLang="zh-CN" sz="1600"/>
          </a:p>
          <a:p>
            <a:pPr lvl="1"/>
            <a:r>
              <a:rPr lang="zh-CN" altLang="en-US" sz="1400"/>
              <a:t>支持注册多个事件处理程序；</a:t>
            </a:r>
            <a:endParaRPr lang="en-US" altLang="zh-CN" sz="1400"/>
          </a:p>
          <a:p>
            <a:pPr lvl="1"/>
            <a:r>
              <a:rPr lang="zh-CN" altLang="en-US" sz="1400"/>
              <a:t>还可以用</a:t>
            </a:r>
            <a:r>
              <a:rPr lang="en-US" altLang="zh-CN" sz="1400"/>
              <a:t>removeEventListener</a:t>
            </a:r>
            <a:r>
              <a:rPr lang="zh-CN" altLang="en-US" sz="1400"/>
              <a:t>删除事件处理程序；</a:t>
            </a:r>
            <a:endParaRPr lang="en-US" altLang="zh-CN" sz="1400"/>
          </a:p>
          <a:p>
            <a:pPr lvl="1"/>
            <a:r>
              <a:rPr lang="zh-CN" altLang="en-US" sz="1400"/>
              <a:t>还可以用</a:t>
            </a:r>
            <a:r>
              <a:rPr lang="en-US" altLang="zh-CN" sz="1400"/>
              <a:t>useCapture</a:t>
            </a:r>
            <a:r>
              <a:rPr lang="zh-CN" altLang="en-US" sz="1400"/>
              <a:t>标志指示在哪个阶段处理。</a:t>
            </a:r>
            <a:endParaRPr lang="en-US" altLang="zh-CN" sz="1400"/>
          </a:p>
          <a:p>
            <a:pPr lvl="1"/>
            <a:endParaRPr lang="zh-CN" altLang="en-US" sz="1400"/>
          </a:p>
          <a:p>
            <a:endParaRPr lang="en-US" altLang="zh-CN" sz="1600"/>
          </a:p>
        </p:txBody>
      </p:sp>
    </p:spTree>
    <p:extLst>
      <p:ext uri="{BB962C8B-B14F-4D97-AF65-F5344CB8AC3E}">
        <p14:creationId xmlns:p14="http://schemas.microsoft.com/office/powerpoint/2010/main" val="1521387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示例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pic>
        <p:nvPicPr>
          <p:cNvPr id="3" name="图片 2">
            <a:extLst>
              <a:ext uri="{FF2B5EF4-FFF2-40B4-BE49-F238E27FC236}">
                <a16:creationId xmlns:a16="http://schemas.microsoft.com/office/drawing/2014/main" id="{F88D346F-DA19-8447-90C1-61CC1CD6E07C}"/>
              </a:ext>
            </a:extLst>
          </p:cNvPr>
          <p:cNvPicPr>
            <a:picLocks noChangeAspect="1"/>
          </p:cNvPicPr>
          <p:nvPr/>
        </p:nvPicPr>
        <p:blipFill>
          <a:blip r:embed="rId3"/>
          <a:stretch>
            <a:fillRect/>
          </a:stretch>
        </p:blipFill>
        <p:spPr>
          <a:xfrm>
            <a:off x="4432152" y="619348"/>
            <a:ext cx="1739900" cy="685800"/>
          </a:xfrm>
          <a:prstGeom prst="rect">
            <a:avLst/>
          </a:prstGeom>
          <a:ln>
            <a:solidFill>
              <a:schemeClr val="accent1">
                <a:hueOff val="0"/>
                <a:satOff val="0"/>
                <a:lumOff val="0"/>
              </a:schemeClr>
            </a:solidFill>
          </a:ln>
        </p:spPr>
      </p:pic>
      <p:pic>
        <p:nvPicPr>
          <p:cNvPr id="9" name="图片 8">
            <a:extLst>
              <a:ext uri="{FF2B5EF4-FFF2-40B4-BE49-F238E27FC236}">
                <a16:creationId xmlns:a16="http://schemas.microsoft.com/office/drawing/2014/main" id="{97A7D16E-32D7-3C4F-A384-14847ED3C2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3349" y="1637413"/>
            <a:ext cx="5798287" cy="5048509"/>
          </a:xfrm>
          <a:prstGeom prst="rect">
            <a:avLst/>
          </a:prstGeom>
        </p:spPr>
      </p:pic>
      <p:pic>
        <p:nvPicPr>
          <p:cNvPr id="14" name="图片 13">
            <a:extLst>
              <a:ext uri="{FF2B5EF4-FFF2-40B4-BE49-F238E27FC236}">
                <a16:creationId xmlns:a16="http://schemas.microsoft.com/office/drawing/2014/main" id="{468FE257-0106-B04F-8FC8-7180ACE63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443" y="2489790"/>
            <a:ext cx="4727620" cy="3117112"/>
          </a:xfrm>
          <a:prstGeom prst="rect">
            <a:avLst/>
          </a:prstGeom>
        </p:spPr>
      </p:pic>
    </p:spTree>
    <p:extLst>
      <p:ext uri="{BB962C8B-B14F-4D97-AF65-F5344CB8AC3E}">
        <p14:creationId xmlns:p14="http://schemas.microsoft.com/office/powerpoint/2010/main" val="3776206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事件传播机制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5796192" cy="4882987"/>
          </a:xfrm>
        </p:spPr>
        <p:txBody>
          <a:bodyPr>
            <a:noAutofit/>
          </a:bodyPr>
          <a:lstStyle/>
          <a:p>
            <a:pPr fontAlgn="base"/>
            <a:r>
              <a:rPr lang="zh-CN" altLang="en-US" sz="1600"/>
              <a:t>事件传播：确定在哪些对象上触发事件处理程序</a:t>
            </a:r>
            <a:endParaRPr lang="en-US" altLang="zh-CN" sz="1600"/>
          </a:p>
          <a:p>
            <a:pPr fontAlgn="base"/>
            <a:r>
              <a:rPr lang="zh-CN" altLang="en-US" sz="1600"/>
              <a:t>事件流，描述了页面接收事件的顺序。</a:t>
            </a:r>
            <a:endParaRPr lang="en-US" altLang="zh-CN" sz="1600"/>
          </a:p>
          <a:p>
            <a:pPr fontAlgn="base"/>
            <a:r>
              <a:rPr lang="zh-CN" altLang="en-US" sz="1600"/>
              <a:t>分三个阶段</a:t>
            </a:r>
            <a:r>
              <a:rPr lang="zh-CN" altLang="en-US" sz="1600">
                <a:sym typeface="Wingdings" pitchFamily="2" charset="2"/>
              </a:rPr>
              <a:t>  </a:t>
            </a:r>
            <a:r>
              <a:rPr lang="en-US" altLang="zh-CN" sz="1600">
                <a:sym typeface="Wingdings" pitchFamily="2" charset="2"/>
              </a:rPr>
              <a:t>(DOM</a:t>
            </a:r>
            <a:r>
              <a:rPr lang="zh-CN" altLang="en-US" sz="1600">
                <a:sym typeface="Wingdings" pitchFamily="2" charset="2"/>
              </a:rPr>
              <a:t> </a:t>
            </a:r>
            <a:r>
              <a:rPr lang="en-US" altLang="zh-CN" sz="1600">
                <a:sym typeface="Wingdings" pitchFamily="2" charset="2"/>
              </a:rPr>
              <a:t>Level</a:t>
            </a:r>
            <a:r>
              <a:rPr lang="zh-CN" altLang="en-US" sz="1600">
                <a:sym typeface="Wingdings" pitchFamily="2" charset="2"/>
              </a:rPr>
              <a:t> </a:t>
            </a:r>
            <a:r>
              <a:rPr lang="en-US" altLang="zh-CN" sz="1600">
                <a:sym typeface="Wingdings" pitchFamily="2" charset="2"/>
              </a:rPr>
              <a:t>2</a:t>
            </a:r>
            <a:r>
              <a:rPr lang="zh-CN" altLang="en-US" sz="1600">
                <a:sym typeface="Wingdings" pitchFamily="2" charset="2"/>
              </a:rPr>
              <a:t> 中定义）</a:t>
            </a:r>
            <a:endParaRPr lang="en-US" altLang="zh-CN" sz="1600"/>
          </a:p>
          <a:p>
            <a:pPr lvl="1" fontAlgn="base"/>
            <a:r>
              <a:rPr lang="zh-CN" altLang="en-US" sz="1400"/>
              <a:t>捕获阶段：事件对象沿着目标的祖先，从</a:t>
            </a:r>
            <a:r>
              <a:rPr lang="en-US" altLang="zh-CN" sz="1400"/>
              <a:t>Window </a:t>
            </a:r>
            <a:r>
              <a:rPr lang="zh-CN" altLang="en-US" sz="1400"/>
              <a:t>传播到事件目标的父节点上。</a:t>
            </a:r>
            <a:endParaRPr lang="en-US" altLang="zh-CN" sz="1400"/>
          </a:p>
          <a:p>
            <a:pPr lvl="1" fontAlgn="base"/>
            <a:r>
              <a:rPr lang="zh-CN" altLang="en-US" sz="1400"/>
              <a:t>目标阶段：事件对象达到事件对象的事件目标。</a:t>
            </a:r>
            <a:endParaRPr lang="en-US" altLang="zh-CN" sz="1400"/>
          </a:p>
          <a:p>
            <a:pPr lvl="1" fontAlgn="base"/>
            <a:r>
              <a:rPr lang="zh-CN" altLang="en-US" sz="1400"/>
              <a:t>冒泡阶段：事件对象以相反的顺序沿着目标的祖先，从事件对象的父节点传播到</a:t>
            </a:r>
            <a:r>
              <a:rPr lang="en-US" altLang="zh-CN" sz="1400"/>
              <a:t>Window</a:t>
            </a:r>
            <a:r>
              <a:rPr lang="zh-CN" altLang="en-US" sz="1400"/>
              <a:t>。</a:t>
            </a:r>
            <a:endParaRPr lang="en-US" altLang="zh-CN" sz="1400"/>
          </a:p>
        </p:txBody>
      </p:sp>
      <p:pic>
        <p:nvPicPr>
          <p:cNvPr id="8" name="图片 7">
            <a:extLst>
              <a:ext uri="{FF2B5EF4-FFF2-40B4-BE49-F238E27FC236}">
                <a16:creationId xmlns:a16="http://schemas.microsoft.com/office/drawing/2014/main" id="{5FB9E698-508F-AA48-8FEA-5ADFFD88A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378" y="-360930"/>
            <a:ext cx="5062557" cy="3774970"/>
          </a:xfrm>
          <a:prstGeom prst="rect">
            <a:avLst/>
          </a:prstGeom>
        </p:spPr>
      </p:pic>
      <p:pic>
        <p:nvPicPr>
          <p:cNvPr id="14" name="图片 13">
            <a:extLst>
              <a:ext uri="{FF2B5EF4-FFF2-40B4-BE49-F238E27FC236}">
                <a16:creationId xmlns:a16="http://schemas.microsoft.com/office/drawing/2014/main" id="{FAD056B8-8BA9-284A-88FB-0178F5BBCE5B}"/>
              </a:ext>
            </a:extLst>
          </p:cNvPr>
          <p:cNvPicPr>
            <a:picLocks noChangeAspect="1"/>
          </p:cNvPicPr>
          <p:nvPr/>
        </p:nvPicPr>
        <p:blipFill>
          <a:blip r:embed="rId4"/>
          <a:stretch>
            <a:fillRect/>
          </a:stretch>
        </p:blipFill>
        <p:spPr>
          <a:xfrm>
            <a:off x="6689807" y="3149839"/>
            <a:ext cx="5269446" cy="3343220"/>
          </a:xfrm>
          <a:prstGeom prst="rect">
            <a:avLst/>
          </a:prstGeom>
        </p:spPr>
      </p:pic>
      <p:sp>
        <p:nvSpPr>
          <p:cNvPr id="3" name="AutoShape 2" descr="Graphical representation of an event dispatched in a DOM tree using the DOM event flow">
            <a:extLst>
              <a:ext uri="{FF2B5EF4-FFF2-40B4-BE49-F238E27FC236}">
                <a16:creationId xmlns:a16="http://schemas.microsoft.com/office/drawing/2014/main" id="{6813118C-84E0-4051-AE23-C23AFAEAC4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228AC5B2-6F47-4878-8895-F462A1E0D6ED}"/>
              </a:ext>
            </a:extLst>
          </p:cNvPr>
          <p:cNvPicPr>
            <a:picLocks noChangeAspect="1"/>
          </p:cNvPicPr>
          <p:nvPr/>
        </p:nvPicPr>
        <p:blipFill>
          <a:blip r:embed="rId5"/>
          <a:stretch>
            <a:fillRect/>
          </a:stretch>
        </p:blipFill>
        <p:spPr>
          <a:xfrm>
            <a:off x="6571221" y="225078"/>
            <a:ext cx="4851571" cy="5022850"/>
          </a:xfrm>
          <a:prstGeom prst="rect">
            <a:avLst/>
          </a:prstGeom>
        </p:spPr>
      </p:pic>
    </p:spTree>
    <p:extLst>
      <p:ext uri="{BB962C8B-B14F-4D97-AF65-F5344CB8AC3E}">
        <p14:creationId xmlns:p14="http://schemas.microsoft.com/office/powerpoint/2010/main" val="375987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事件传播机制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pic>
        <p:nvPicPr>
          <p:cNvPr id="6" name="图片 5">
            <a:extLst>
              <a:ext uri="{FF2B5EF4-FFF2-40B4-BE49-F238E27FC236}">
                <a16:creationId xmlns:a16="http://schemas.microsoft.com/office/drawing/2014/main" id="{0EEC03DA-48DD-6B4D-ABD5-278874C7BE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6899" y="-204109"/>
            <a:ext cx="4391666" cy="6858000"/>
          </a:xfrm>
          <a:prstGeom prst="rect">
            <a:avLst/>
          </a:prstGeom>
        </p:spPr>
      </p:pic>
      <p:pic>
        <p:nvPicPr>
          <p:cNvPr id="7" name="图片 6">
            <a:extLst>
              <a:ext uri="{FF2B5EF4-FFF2-40B4-BE49-F238E27FC236}">
                <a16:creationId xmlns:a16="http://schemas.microsoft.com/office/drawing/2014/main" id="{2FA48FB4-F5BA-B643-8BC6-9D74FFE596E3}"/>
              </a:ext>
            </a:extLst>
          </p:cNvPr>
          <p:cNvPicPr>
            <a:picLocks noChangeAspect="1"/>
          </p:cNvPicPr>
          <p:nvPr/>
        </p:nvPicPr>
        <p:blipFill>
          <a:blip r:embed="rId4"/>
          <a:stretch>
            <a:fillRect/>
          </a:stretch>
        </p:blipFill>
        <p:spPr>
          <a:xfrm>
            <a:off x="9323833" y="1736270"/>
            <a:ext cx="2520732" cy="2977243"/>
          </a:xfrm>
          <a:prstGeom prst="rect">
            <a:avLst/>
          </a:prstGeom>
        </p:spPr>
      </p:pic>
    </p:spTree>
    <p:extLst>
      <p:ext uri="{BB962C8B-B14F-4D97-AF65-F5344CB8AC3E}">
        <p14:creationId xmlns:p14="http://schemas.microsoft.com/office/powerpoint/2010/main" val="342997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5806352" cy="4882987"/>
          </a:xfrm>
        </p:spPr>
        <p:txBody>
          <a:bodyPr>
            <a:noAutofit/>
          </a:bodyPr>
          <a:lstStyle/>
          <a:p>
            <a:r>
              <a:rPr lang="zh-CN" altLang="en-US"/>
              <a:t>事件发生时的一个快照：所有相关信息都被收集到 </a:t>
            </a:r>
            <a:r>
              <a:rPr lang="en-US" altLang="zh-CN"/>
              <a:t>Event</a:t>
            </a:r>
            <a:r>
              <a:rPr lang="zh-CN" altLang="en-US"/>
              <a:t> 对象中。</a:t>
            </a:r>
            <a:endParaRPr lang="en-US" altLang="zh-CN"/>
          </a:p>
          <a:p>
            <a:r>
              <a:rPr lang="zh-CN" altLang="en-US"/>
              <a:t>只有事件发生时，该对象才会存在。</a:t>
            </a:r>
            <a:endParaRPr lang="en-US" altLang="zh-CN"/>
          </a:p>
          <a:p>
            <a:r>
              <a:rPr lang="zh-CN" altLang="en-US"/>
              <a:t>作为事件处理程序的一个参数，</a:t>
            </a:r>
            <a:r>
              <a:rPr lang="zh-CN" altLang="en-US">
                <a:solidFill>
                  <a:srgbClr val="FF0000"/>
                </a:solidFill>
              </a:rPr>
              <a:t>隐式</a:t>
            </a:r>
            <a:r>
              <a:rPr lang="zh-CN" altLang="en-US"/>
              <a:t>传递。</a:t>
            </a:r>
            <a:endParaRPr lang="en-US" altLang="zh-CN"/>
          </a:p>
        </p:txBody>
      </p:sp>
      <p:pic>
        <p:nvPicPr>
          <p:cNvPr id="9" name="图片 8">
            <a:extLst>
              <a:ext uri="{FF2B5EF4-FFF2-40B4-BE49-F238E27FC236}">
                <a16:creationId xmlns:a16="http://schemas.microsoft.com/office/drawing/2014/main" id="{F53C3D03-13EB-064D-9562-5B10C67F0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63696"/>
            <a:ext cx="6315406" cy="3515179"/>
          </a:xfrm>
          <a:prstGeom prst="rect">
            <a:avLst/>
          </a:prstGeom>
        </p:spPr>
      </p:pic>
    </p:spTree>
    <p:extLst>
      <p:ext uri="{BB962C8B-B14F-4D97-AF65-F5344CB8AC3E}">
        <p14:creationId xmlns:p14="http://schemas.microsoft.com/office/powerpoint/2010/main" val="220425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52880" y="3674745"/>
            <a:ext cx="1642110" cy="1642110"/>
            <a:chOff x="1667" y="6676"/>
            <a:chExt cx="2280" cy="2280"/>
          </a:xfrm>
        </p:grpSpPr>
        <p:sp>
          <p:nvSpPr>
            <p:cNvPr id="8" name="椭圆 7"/>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5bc40d7864e71-13"/>
            <p:cNvPicPr>
              <a:picLocks noChangeAspect="1"/>
            </p:cNvPicPr>
            <p:nvPr/>
          </p:nvPicPr>
          <p:blipFill>
            <a:blip r:embed="rId4"/>
            <a:stretch>
              <a:fillRect/>
            </a:stretch>
          </p:blipFill>
          <p:spPr>
            <a:xfrm>
              <a:off x="1667" y="6676"/>
              <a:ext cx="2280" cy="2280"/>
            </a:xfrm>
            <a:prstGeom prst="rect">
              <a:avLst/>
            </a:prstGeom>
          </p:spPr>
        </p:pic>
      </p:grpSp>
      <p:sp>
        <p:nvSpPr>
          <p:cNvPr id="10" name="标题 9">
            <a:extLst>
              <a:ext uri="{FF2B5EF4-FFF2-40B4-BE49-F238E27FC236}">
                <a16:creationId xmlns:a16="http://schemas.microsoft.com/office/drawing/2014/main" id="{E2DF39B3-AAFB-D041-B11B-6433582A1BA5}"/>
              </a:ext>
            </a:extLst>
          </p:cNvPr>
          <p:cNvSpPr>
            <a:spLocks noGrp="1"/>
          </p:cNvSpPr>
          <p:nvPr>
            <p:ph type="ctrTitle"/>
          </p:nvPr>
        </p:nvSpPr>
        <p:spPr>
          <a:xfrm>
            <a:off x="1610360" y="2509330"/>
            <a:ext cx="9636760" cy="937448"/>
          </a:xfrm>
        </p:spPr>
        <p:txBody>
          <a:bodyPr/>
          <a:lstStyle/>
          <a:p>
            <a:r>
              <a:rPr lang="en-US" altLang="zh-CN"/>
              <a:t>DOM</a:t>
            </a:r>
            <a:endParaRPr lang="zh-CN" altLang="en-US"/>
          </a:p>
        </p:txBody>
      </p:sp>
      <p:sp>
        <p:nvSpPr>
          <p:cNvPr id="12" name="副标题 11">
            <a:extLst>
              <a:ext uri="{FF2B5EF4-FFF2-40B4-BE49-F238E27FC236}">
                <a16:creationId xmlns:a16="http://schemas.microsoft.com/office/drawing/2014/main" id="{5356BE09-0DA6-F842-9D9A-446B536C14D5}"/>
              </a:ext>
            </a:extLst>
          </p:cNvPr>
          <p:cNvSpPr>
            <a:spLocks noGrp="1"/>
          </p:cNvSpPr>
          <p:nvPr>
            <p:ph type="subTitle" idx="1"/>
          </p:nvPr>
        </p:nvSpPr>
        <p:spPr/>
        <p:txBody>
          <a:bodyPr/>
          <a:lstStyle/>
          <a:p>
            <a:r>
              <a:rPr lang="en-US" altLang="zh-CN"/>
              <a:t>1</a:t>
            </a:r>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934677" cy="538163"/>
          </a:xfrm>
        </p:spPr>
        <p:txBody>
          <a:bodyPr/>
          <a:lstStyle/>
          <a:p>
            <a:r>
              <a:rPr lang="zh-CN" altLang="en-US"/>
              <a:t>用</a:t>
            </a:r>
            <a:r>
              <a:rPr lang="en-US" altLang="zh-CN"/>
              <a:t>Event</a:t>
            </a:r>
            <a:r>
              <a:rPr lang="zh-CN" altLang="en-US"/>
              <a:t>对象创建自定义事件（合成事件）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a:t>Event</a:t>
            </a:r>
            <a:r>
              <a:rPr lang="zh-CN" altLang="en-US" sz="1400"/>
              <a:t>对象本身就是一个构造函数，可以用来生成新的实例。</a:t>
            </a:r>
          </a:p>
          <a:p>
            <a:pPr lvl="1"/>
            <a:r>
              <a:rPr lang="en-US" altLang="zh-CN" sz="1200"/>
              <a:t>event = </a:t>
            </a:r>
            <a:r>
              <a:rPr lang="en-US" altLang="zh-CN" sz="1600"/>
              <a:t>new</a:t>
            </a:r>
            <a:r>
              <a:rPr lang="en-US" altLang="zh-CN" sz="1200"/>
              <a:t> Event(type, options); </a:t>
            </a:r>
          </a:p>
          <a:p>
            <a:pPr lvl="2"/>
            <a:r>
              <a:rPr lang="zh-CN" altLang="en-US" sz="1400"/>
              <a:t>第一个参数</a:t>
            </a:r>
            <a:r>
              <a:rPr lang="en-US" altLang="zh-CN" sz="1400"/>
              <a:t>type</a:t>
            </a:r>
            <a:r>
              <a:rPr lang="zh-CN" altLang="en-US" sz="1400"/>
              <a:t>是字符串，表示事件的名称；</a:t>
            </a:r>
            <a:endParaRPr lang="en-US" altLang="zh-CN" sz="1400"/>
          </a:p>
          <a:p>
            <a:pPr lvl="2"/>
            <a:r>
              <a:rPr lang="zh-CN" altLang="en-US" sz="1400"/>
              <a:t>第二个参数</a:t>
            </a:r>
            <a:r>
              <a:rPr lang="en-US" altLang="zh-CN" sz="1400"/>
              <a:t>options</a:t>
            </a:r>
            <a:r>
              <a:rPr lang="zh-CN" altLang="en-US" sz="1400"/>
              <a:t>是一个对象，表示事件对象的配置。该对象主要有下面两个属性。</a:t>
            </a:r>
          </a:p>
          <a:p>
            <a:pPr lvl="3"/>
            <a:r>
              <a:rPr lang="en-US" altLang="zh-CN" sz="1400"/>
              <a:t>bubbles</a:t>
            </a:r>
            <a:r>
              <a:rPr lang="zh-CN" altLang="en-US" sz="1400"/>
              <a:t>：布尔值，可选，默认为</a:t>
            </a:r>
            <a:r>
              <a:rPr lang="en-US" altLang="zh-CN" sz="1400"/>
              <a:t>false</a:t>
            </a:r>
            <a:r>
              <a:rPr lang="zh-CN" altLang="en-US" sz="1400"/>
              <a:t>，表示事件对象是否冒泡（</a:t>
            </a:r>
            <a:r>
              <a:rPr lang="zh-CN" altLang="en-US" sz="1400">
                <a:solidFill>
                  <a:schemeClr val="accent6"/>
                </a:solidFill>
              </a:rPr>
              <a:t>默认是不冒泡！</a:t>
            </a:r>
            <a:r>
              <a:rPr lang="zh-CN" altLang="en-US" sz="1400"/>
              <a:t>）。</a:t>
            </a:r>
          </a:p>
          <a:p>
            <a:pPr lvl="3"/>
            <a:r>
              <a:rPr lang="en-US" altLang="zh-CN" sz="1400"/>
              <a:t>cancelable</a:t>
            </a:r>
            <a:r>
              <a:rPr lang="zh-CN" altLang="en-US" sz="1400"/>
              <a:t>：布尔值，可选，默认为</a:t>
            </a:r>
            <a:r>
              <a:rPr lang="en-US" altLang="zh-CN" sz="1400"/>
              <a:t>false</a:t>
            </a:r>
            <a:r>
              <a:rPr lang="zh-CN" altLang="en-US" sz="1400"/>
              <a:t>，表示事件是否可以被取消，即能否用</a:t>
            </a:r>
            <a:r>
              <a:rPr lang="en-US" altLang="zh-CN" sz="1400" err="1"/>
              <a:t>Event.preventDefault</a:t>
            </a:r>
            <a:r>
              <a:rPr lang="en-US" altLang="zh-CN" sz="1400"/>
              <a:t>()</a:t>
            </a:r>
            <a:r>
              <a:rPr lang="zh-CN" altLang="en-US" sz="1400"/>
              <a:t>取消这个事件。一旦事件被取消，就好像从来没有发生过，不会触发浏览器对该事件的默认行为。</a:t>
            </a:r>
            <a:endParaRPr lang="en-US" altLang="zh-CN" sz="1400"/>
          </a:p>
          <a:p>
            <a:r>
              <a:rPr lang="zh-CN" altLang="en-US"/>
              <a:t>步骤：</a:t>
            </a:r>
            <a:endParaRPr lang="en-US" altLang="zh-CN"/>
          </a:p>
          <a:p>
            <a:pPr lvl="1"/>
            <a:r>
              <a:rPr lang="zh-CN" altLang="en-US"/>
              <a:t>创建自定义事件：自定义事件对象</a:t>
            </a:r>
            <a:r>
              <a:rPr lang="en-US" altLang="zh-CN"/>
              <a:t> = </a:t>
            </a:r>
            <a:r>
              <a:rPr lang="en-US" altLang="zh-CN" sz="1600"/>
              <a:t>new Event('</a:t>
            </a:r>
            <a:r>
              <a:rPr lang="zh-CN" altLang="en-US" sz="1600"/>
              <a:t>自定义事件类型字符串</a:t>
            </a:r>
            <a:r>
              <a:rPr lang="en-US" altLang="zh-CN" sz="1600"/>
              <a:t>', options)</a:t>
            </a:r>
          </a:p>
          <a:p>
            <a:pPr lvl="1"/>
            <a:r>
              <a:rPr lang="zh-CN" altLang="en-US"/>
              <a:t>绑定到目标：事件目标</a:t>
            </a:r>
            <a:r>
              <a:rPr lang="en-US" altLang="zh-CN"/>
              <a:t>.</a:t>
            </a:r>
            <a:r>
              <a:rPr lang="en-US" altLang="zh-CN" err="1"/>
              <a:t>addEventListener</a:t>
            </a:r>
            <a:r>
              <a:rPr lang="en-US" altLang="zh-CN"/>
              <a:t>('</a:t>
            </a:r>
            <a:r>
              <a:rPr lang="zh-CN" altLang="en-US"/>
              <a:t>自定义事件类型的字符串</a:t>
            </a:r>
            <a:r>
              <a:rPr lang="en-US" altLang="zh-CN"/>
              <a:t>', </a:t>
            </a:r>
            <a:r>
              <a:rPr lang="zh-CN" altLang="en-US"/>
              <a:t>事件程序程序，</a:t>
            </a:r>
            <a:r>
              <a:rPr lang="en-US" altLang="zh-CN"/>
              <a:t>options)</a:t>
            </a:r>
          </a:p>
          <a:p>
            <a:pPr lvl="1"/>
            <a:r>
              <a:rPr lang="zh-CN" altLang="en-US"/>
              <a:t>分派事件：事件目标</a:t>
            </a:r>
            <a:r>
              <a:rPr lang="en-US" altLang="zh-CN"/>
              <a:t>.</a:t>
            </a:r>
            <a:r>
              <a:rPr lang="en-US" altLang="zh-CN" err="1"/>
              <a:t>dispatchEvent</a:t>
            </a:r>
            <a:r>
              <a:rPr lang="en-US" altLang="zh-CN"/>
              <a:t>(</a:t>
            </a:r>
            <a:r>
              <a:rPr lang="zh-CN" altLang="en-US"/>
              <a:t>自定义事件对象</a:t>
            </a:r>
            <a:r>
              <a:rPr lang="en-US" altLang="zh-CN"/>
              <a:t>)</a:t>
            </a:r>
            <a:br>
              <a:rPr lang="zh-CN" altLang="en-US" sz="1300"/>
            </a:br>
            <a:endParaRPr lang="en-US" altLang="zh-CN" sz="1300"/>
          </a:p>
        </p:txBody>
      </p:sp>
    </p:spTree>
    <p:extLst>
      <p:ext uri="{BB962C8B-B14F-4D97-AF65-F5344CB8AC3E}">
        <p14:creationId xmlns:p14="http://schemas.microsoft.com/office/powerpoint/2010/main" val="333579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自定义事件示例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pic>
        <p:nvPicPr>
          <p:cNvPr id="6" name="图片 5">
            <a:extLst>
              <a:ext uri="{FF2B5EF4-FFF2-40B4-BE49-F238E27FC236}">
                <a16:creationId xmlns:a16="http://schemas.microsoft.com/office/drawing/2014/main" id="{1DA1E74E-3754-1B40-93F8-733E1D053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559" y="1019614"/>
            <a:ext cx="6324600" cy="5098902"/>
          </a:xfrm>
          <a:prstGeom prst="rect">
            <a:avLst/>
          </a:prstGeom>
        </p:spPr>
      </p:pic>
    </p:spTree>
    <p:extLst>
      <p:ext uri="{BB962C8B-B14F-4D97-AF65-F5344CB8AC3E}">
        <p14:creationId xmlns:p14="http://schemas.microsoft.com/office/powerpoint/2010/main" val="377284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pic>
        <p:nvPicPr>
          <p:cNvPr id="6" name="图片 5">
            <a:extLst>
              <a:ext uri="{FF2B5EF4-FFF2-40B4-BE49-F238E27FC236}">
                <a16:creationId xmlns:a16="http://schemas.microsoft.com/office/drawing/2014/main" id="{3EAB3E93-25FB-4747-A112-653006920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728" y="1612900"/>
            <a:ext cx="9423400" cy="5245100"/>
          </a:xfrm>
          <a:prstGeom prst="rect">
            <a:avLst/>
          </a:prstGeom>
        </p:spPr>
      </p:pic>
    </p:spTree>
    <p:extLst>
      <p:ext uri="{BB962C8B-B14F-4D97-AF65-F5344CB8AC3E}">
        <p14:creationId xmlns:p14="http://schemas.microsoft.com/office/powerpoint/2010/main" val="1346396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576943" y="1561906"/>
            <a:ext cx="6248401" cy="5095528"/>
          </a:xfrm>
        </p:spPr>
        <p:txBody>
          <a:bodyPr>
            <a:noAutofit/>
          </a:bodyPr>
          <a:lstStyle/>
          <a:p>
            <a:r>
              <a:rPr lang="zh-CN" altLang="en-US" sz="1600"/>
              <a:t>坐标相关</a:t>
            </a:r>
            <a:r>
              <a:rPr lang="zh-CN" altLang="en-US" sz="1600">
                <a:sym typeface="Wingdings" pitchFamily="2" charset="2"/>
              </a:rPr>
              <a:t>（</a:t>
            </a:r>
            <a:r>
              <a:rPr lang="en-US" altLang="zh-CN" sz="1600">
                <a:sym typeface="Wingdings" pitchFamily="2" charset="2"/>
              </a:rPr>
              <a:t>6</a:t>
            </a:r>
            <a:r>
              <a:rPr lang="zh-CN" altLang="en-US" sz="1600">
                <a:sym typeface="Wingdings" pitchFamily="2" charset="2"/>
              </a:rPr>
              <a:t>套）</a:t>
            </a:r>
            <a:endParaRPr lang="en-US" altLang="zh-CN" sz="1600"/>
          </a:p>
          <a:p>
            <a:pPr lvl="1"/>
            <a:r>
              <a:rPr lang="en-US" altLang="zh-CN" sz="1600">
                <a:solidFill>
                  <a:srgbClr val="FF0000"/>
                </a:solidFill>
              </a:rPr>
              <a:t> </a:t>
            </a:r>
            <a:r>
              <a:rPr lang="en-US" altLang="zh-CN" sz="1600" err="1">
                <a:solidFill>
                  <a:srgbClr val="FF0000"/>
                </a:solidFill>
              </a:rPr>
              <a:t>clientX</a:t>
            </a:r>
            <a:r>
              <a:rPr lang="zh-CN" altLang="en-US" sz="1600">
                <a:solidFill>
                  <a:srgbClr val="FF0000"/>
                </a:solidFill>
              </a:rPr>
              <a:t> 与</a:t>
            </a:r>
            <a:r>
              <a:rPr lang="en-US" altLang="zh-CN" sz="1600">
                <a:solidFill>
                  <a:srgbClr val="FF0000"/>
                </a:solidFill>
              </a:rPr>
              <a:t> clientY</a:t>
            </a:r>
            <a:r>
              <a:rPr lang="zh-CN" altLang="en-US" sz="1600">
                <a:solidFill>
                  <a:srgbClr val="FF0000"/>
                </a:solidFill>
              </a:rPr>
              <a:t>：相对于视口左上角的坐标</a:t>
            </a:r>
            <a:endParaRPr lang="en-US" altLang="zh-CN" sz="1600">
              <a:solidFill>
                <a:srgbClr val="FF0000"/>
              </a:solidFill>
            </a:endParaRPr>
          </a:p>
          <a:p>
            <a:pPr lvl="1"/>
            <a:r>
              <a:rPr lang="en-US" altLang="zh-CN" sz="1600">
                <a:solidFill>
                  <a:srgbClr val="FF0000"/>
                </a:solidFill>
              </a:rPr>
              <a:t> </a:t>
            </a:r>
            <a:r>
              <a:rPr lang="en-US" altLang="zh-CN" sz="1600" err="1">
                <a:solidFill>
                  <a:srgbClr val="FF0000"/>
                </a:solidFill>
              </a:rPr>
              <a:t>screenX</a:t>
            </a:r>
            <a:r>
              <a:rPr lang="en-US" altLang="zh-CN" sz="1600">
                <a:solidFill>
                  <a:srgbClr val="FF0000"/>
                </a:solidFill>
              </a:rPr>
              <a:t> </a:t>
            </a:r>
            <a:r>
              <a:rPr lang="zh-CN" altLang="en-US" sz="1600">
                <a:solidFill>
                  <a:srgbClr val="FF0000"/>
                </a:solidFill>
              </a:rPr>
              <a:t>与 </a:t>
            </a:r>
            <a:r>
              <a:rPr lang="en-US" altLang="zh-CN" sz="1600">
                <a:solidFill>
                  <a:srgbClr val="FF0000"/>
                </a:solidFill>
              </a:rPr>
              <a:t>screenY</a:t>
            </a:r>
            <a:r>
              <a:rPr lang="zh-CN" altLang="en-US" sz="1600">
                <a:solidFill>
                  <a:srgbClr val="FF0000"/>
                </a:solidFill>
              </a:rPr>
              <a:t>：相对于用于屏幕左上角的坐标</a:t>
            </a:r>
            <a:endParaRPr lang="en-US" altLang="zh-CN" sz="1600">
              <a:solidFill>
                <a:srgbClr val="FF0000"/>
              </a:solidFill>
            </a:endParaRPr>
          </a:p>
          <a:p>
            <a:pPr lvl="1"/>
            <a:r>
              <a:rPr lang="en-US" altLang="zh-CN" sz="1600"/>
              <a:t> </a:t>
            </a:r>
            <a:r>
              <a:rPr lang="en-US" altLang="zh-CN" sz="1600" err="1"/>
              <a:t>pageX</a:t>
            </a:r>
            <a:r>
              <a:rPr lang="zh-CN" altLang="en-US" sz="1600"/>
              <a:t> 与 </a:t>
            </a:r>
            <a:r>
              <a:rPr lang="en-US" altLang="zh-CN" sz="1600"/>
              <a:t>pageY</a:t>
            </a:r>
            <a:r>
              <a:rPr lang="zh-CN" altLang="en-US" sz="1600"/>
              <a:t>：相对于页面左上角的坐标（</a:t>
            </a:r>
            <a:r>
              <a:rPr lang="en-US" altLang="zh-CN" sz="1600"/>
              <a:t>body</a:t>
            </a:r>
            <a:r>
              <a:rPr lang="zh-CN" altLang="en-US" sz="1600"/>
              <a:t>）</a:t>
            </a:r>
            <a:endParaRPr lang="en-US" altLang="zh-CN" sz="1600"/>
          </a:p>
          <a:p>
            <a:pPr lvl="1"/>
            <a:r>
              <a:rPr lang="en-US" altLang="zh-CN" sz="1600">
                <a:solidFill>
                  <a:srgbClr val="FF0000"/>
                </a:solidFill>
              </a:rPr>
              <a:t> </a:t>
            </a:r>
            <a:r>
              <a:rPr lang="en-US" altLang="zh-CN" sz="1600" err="1">
                <a:solidFill>
                  <a:srgbClr val="FF0000"/>
                </a:solidFill>
              </a:rPr>
              <a:t>offsetX</a:t>
            </a:r>
            <a:r>
              <a:rPr lang="zh-CN" altLang="en-US" sz="1600">
                <a:solidFill>
                  <a:srgbClr val="FF0000"/>
                </a:solidFill>
              </a:rPr>
              <a:t> 与 </a:t>
            </a:r>
            <a:r>
              <a:rPr lang="en-US" altLang="zh-CN" sz="1600">
                <a:solidFill>
                  <a:srgbClr val="FF0000"/>
                </a:solidFill>
              </a:rPr>
              <a:t>offsetY</a:t>
            </a:r>
            <a:r>
              <a:rPr lang="zh-CN" altLang="en-US" sz="1600">
                <a:solidFill>
                  <a:srgbClr val="FF0000"/>
                </a:solidFill>
              </a:rPr>
              <a:t>：相对于事件目标左上角的坐标</a:t>
            </a:r>
            <a:endParaRPr lang="en-US" altLang="zh-CN" sz="1600">
              <a:solidFill>
                <a:srgbClr val="FF0000"/>
              </a:solidFill>
            </a:endParaRPr>
          </a:p>
          <a:p>
            <a:pPr lvl="1"/>
            <a:r>
              <a:rPr lang="en-US" altLang="zh-CN" sz="1600"/>
              <a:t> x </a:t>
            </a:r>
            <a:r>
              <a:rPr lang="zh-CN" altLang="en-US" sz="1600"/>
              <a:t>与</a:t>
            </a:r>
            <a:r>
              <a:rPr lang="en-US" altLang="zh-CN" sz="1600"/>
              <a:t> y</a:t>
            </a:r>
            <a:r>
              <a:rPr lang="zh-CN" altLang="en-US" sz="1600"/>
              <a:t>：相对于父元素左上角的坐标</a:t>
            </a:r>
            <a:endParaRPr lang="en-US" altLang="zh-CN" sz="1600"/>
          </a:p>
          <a:p>
            <a:pPr lvl="1"/>
            <a:r>
              <a:rPr lang="en-US" altLang="zh-CN" sz="1600"/>
              <a:t> </a:t>
            </a:r>
            <a:r>
              <a:rPr lang="en-US" altLang="zh-CN" sz="1600" err="1"/>
              <a:t>layerX</a:t>
            </a:r>
            <a:r>
              <a:rPr lang="zh-CN" altLang="en-US" sz="1600"/>
              <a:t> 与 </a:t>
            </a:r>
            <a:r>
              <a:rPr lang="en-US" altLang="zh-CN" sz="1600"/>
              <a:t>layerY</a:t>
            </a:r>
            <a:r>
              <a:rPr lang="zh-CN" altLang="en-US" sz="1600"/>
              <a:t>：相对于定位父元素左上角的坐标</a:t>
            </a:r>
            <a:endParaRPr lang="en-US" altLang="zh-CN" sz="1200"/>
          </a:p>
          <a:p>
            <a:pPr lvl="1"/>
            <a:endParaRPr lang="en-US" altLang="zh-CN" sz="1200"/>
          </a:p>
          <a:p>
            <a:pPr lvl="1"/>
            <a:endParaRPr lang="en-US" altLang="zh-CN" sz="1200"/>
          </a:p>
        </p:txBody>
      </p:sp>
      <p:pic>
        <p:nvPicPr>
          <p:cNvPr id="1041" name="Picture 17">
            <a:extLst>
              <a:ext uri="{FF2B5EF4-FFF2-40B4-BE49-F238E27FC236}">
                <a16:creationId xmlns:a16="http://schemas.microsoft.com/office/drawing/2014/main" id="{52EE1255-57AB-9F45-AD58-C4CC14D42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663" y="1739795"/>
            <a:ext cx="6096000" cy="302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20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576943" y="1555643"/>
            <a:ext cx="6248401" cy="5095528"/>
          </a:xfrm>
        </p:spPr>
        <p:txBody>
          <a:bodyPr>
            <a:noAutofit/>
          </a:bodyPr>
          <a:lstStyle/>
          <a:p>
            <a:r>
              <a:rPr lang="zh-CN" altLang="en-US" sz="1600"/>
              <a:t>坐标相关</a:t>
            </a:r>
            <a:r>
              <a:rPr lang="zh-CN" altLang="en-US" sz="1600">
                <a:sym typeface="Wingdings" pitchFamily="2" charset="2"/>
              </a:rPr>
              <a:t>（</a:t>
            </a:r>
            <a:r>
              <a:rPr lang="en-US" altLang="zh-CN" sz="1600">
                <a:sym typeface="Wingdings" pitchFamily="2" charset="2"/>
              </a:rPr>
              <a:t>6</a:t>
            </a:r>
            <a:r>
              <a:rPr lang="zh-CN" altLang="en-US" sz="1600">
                <a:sym typeface="Wingdings" pitchFamily="2" charset="2"/>
              </a:rPr>
              <a:t>套）</a:t>
            </a:r>
            <a:endParaRPr lang="en-US" altLang="zh-CN" sz="1600"/>
          </a:p>
          <a:p>
            <a:pPr lvl="1"/>
            <a:r>
              <a:rPr lang="en-US" altLang="zh-CN" sz="1200"/>
              <a:t>Demo</a:t>
            </a:r>
          </a:p>
        </p:txBody>
      </p:sp>
      <p:pic>
        <p:nvPicPr>
          <p:cNvPr id="4" name="图片 3">
            <a:extLst>
              <a:ext uri="{FF2B5EF4-FFF2-40B4-BE49-F238E27FC236}">
                <a16:creationId xmlns:a16="http://schemas.microsoft.com/office/drawing/2014/main" id="{1618D229-F517-D740-A65F-760BC5A29F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1129" y="-413370"/>
            <a:ext cx="8158619" cy="7684740"/>
          </a:xfrm>
          <a:prstGeom prst="rect">
            <a:avLst/>
          </a:prstGeom>
        </p:spPr>
      </p:pic>
    </p:spTree>
    <p:extLst>
      <p:ext uri="{BB962C8B-B14F-4D97-AF65-F5344CB8AC3E}">
        <p14:creationId xmlns:p14="http://schemas.microsoft.com/office/powerpoint/2010/main" val="89068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7" y="1610072"/>
            <a:ext cx="10573569" cy="4882987"/>
          </a:xfrm>
        </p:spPr>
        <p:txBody>
          <a:bodyPr>
            <a:noAutofit/>
          </a:bodyPr>
          <a:lstStyle/>
          <a:p>
            <a:r>
              <a:rPr lang="zh-CN" altLang="en-US" sz="1600"/>
              <a:t>事件类型、目标相关属性：</a:t>
            </a:r>
            <a:endParaRPr lang="en-US" altLang="zh-CN" sz="1600"/>
          </a:p>
          <a:p>
            <a:pPr lvl="1"/>
            <a:r>
              <a:rPr lang="en-US" altLang="zh-CN" sz="1600" err="1"/>
              <a:t>currentTarget</a:t>
            </a:r>
            <a:r>
              <a:rPr lang="zh-CN" altLang="en-US" sz="1600"/>
              <a:t>：当前事件处理程序所在的元素。</a:t>
            </a:r>
            <a:endParaRPr lang="en-US" altLang="zh-CN" sz="1600"/>
          </a:p>
          <a:p>
            <a:pPr lvl="1"/>
            <a:r>
              <a:rPr lang="en-US" altLang="zh-CN" sz="1600"/>
              <a:t>target</a:t>
            </a:r>
            <a:r>
              <a:rPr lang="zh-CN" altLang="en-US" sz="1600"/>
              <a:t>：事件目标</a:t>
            </a:r>
            <a:endParaRPr lang="en-US" altLang="zh-CN" sz="1600"/>
          </a:p>
          <a:p>
            <a:pPr lvl="1"/>
            <a:r>
              <a:rPr lang="en-US" altLang="zh-CN" sz="1600"/>
              <a:t>type</a:t>
            </a:r>
            <a:r>
              <a:rPr lang="zh-CN" altLang="en-US" sz="1600"/>
              <a:t>：事件类型</a:t>
            </a:r>
            <a:endParaRPr lang="en-US" altLang="zh-CN" sz="1600"/>
          </a:p>
          <a:p>
            <a:pPr lvl="1"/>
            <a:r>
              <a:rPr lang="en-US" altLang="zh-CN" sz="1600" err="1"/>
              <a:t>isTrusted</a:t>
            </a:r>
            <a:r>
              <a:rPr lang="zh-CN" altLang="en-US" sz="1600"/>
              <a:t>：</a:t>
            </a:r>
            <a:r>
              <a:rPr lang="en-US" altLang="zh-CN" sz="1600"/>
              <a:t>true</a:t>
            </a:r>
            <a:r>
              <a:rPr lang="zh-CN" altLang="en-US" sz="1600"/>
              <a:t>表示事件是由浏览器生成的。</a:t>
            </a:r>
            <a:r>
              <a:rPr lang="en-US" altLang="zh-CN" sz="1600"/>
              <a:t>false</a:t>
            </a:r>
            <a:r>
              <a:rPr lang="zh-CN" altLang="en-US" sz="1600"/>
              <a:t>表示事件是开发者通过</a:t>
            </a:r>
            <a:r>
              <a:rPr lang="en-US" altLang="zh-CN" sz="1600"/>
              <a:t>JavaScript</a:t>
            </a:r>
            <a:r>
              <a:rPr lang="zh-CN" altLang="en-US" sz="1600"/>
              <a:t>创建的（</a:t>
            </a:r>
            <a:r>
              <a:rPr lang="en-US" altLang="zh-CN" sz="1600"/>
              <a:t>DOM3 Events</a:t>
            </a:r>
            <a:r>
              <a:rPr lang="zh-CN" altLang="en-US" sz="1600"/>
              <a:t>中新增）</a:t>
            </a:r>
            <a:endParaRPr lang="en-US" altLang="zh-CN" sz="1600"/>
          </a:p>
        </p:txBody>
      </p:sp>
      <p:pic>
        <p:nvPicPr>
          <p:cNvPr id="4" name="图片 3">
            <a:extLst>
              <a:ext uri="{FF2B5EF4-FFF2-40B4-BE49-F238E27FC236}">
                <a16:creationId xmlns:a16="http://schemas.microsoft.com/office/drawing/2014/main" id="{799A1ECC-354F-9548-937B-A5988B5C9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51565"/>
            <a:ext cx="14143839" cy="3934153"/>
          </a:xfrm>
          <a:prstGeom prst="rect">
            <a:avLst/>
          </a:prstGeom>
        </p:spPr>
      </p:pic>
    </p:spTree>
    <p:extLst>
      <p:ext uri="{BB962C8B-B14F-4D97-AF65-F5344CB8AC3E}">
        <p14:creationId xmlns:p14="http://schemas.microsoft.com/office/powerpoint/2010/main" val="4132508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4607472" cy="4882987"/>
          </a:xfrm>
        </p:spPr>
        <p:txBody>
          <a:bodyPr>
            <a:noAutofit/>
          </a:bodyPr>
          <a:lstStyle/>
          <a:p>
            <a:r>
              <a:rPr lang="zh-CN" altLang="en-US" sz="1600"/>
              <a:t>示例</a:t>
            </a:r>
            <a:r>
              <a:rPr lang="en-US" altLang="zh-CN" sz="1600"/>
              <a:t>2</a:t>
            </a:r>
          </a:p>
        </p:txBody>
      </p:sp>
      <p:pic>
        <p:nvPicPr>
          <p:cNvPr id="5" name="图片 4">
            <a:extLst>
              <a:ext uri="{FF2B5EF4-FFF2-40B4-BE49-F238E27FC236}">
                <a16:creationId xmlns:a16="http://schemas.microsoft.com/office/drawing/2014/main" id="{AFD3CBE9-4EBF-2C49-9B15-8E37A6682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819" y="-1079615"/>
            <a:ext cx="7982524" cy="7937615"/>
          </a:xfrm>
          <a:prstGeom prst="rect">
            <a:avLst/>
          </a:prstGeom>
        </p:spPr>
      </p:pic>
    </p:spTree>
    <p:extLst>
      <p:ext uri="{BB962C8B-B14F-4D97-AF65-F5344CB8AC3E}">
        <p14:creationId xmlns:p14="http://schemas.microsoft.com/office/powerpoint/2010/main" val="1869097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7" y="1610072"/>
            <a:ext cx="10595341" cy="4882987"/>
          </a:xfrm>
        </p:spPr>
        <p:txBody>
          <a:bodyPr>
            <a:noAutofit/>
          </a:bodyPr>
          <a:lstStyle/>
          <a:p>
            <a:r>
              <a:rPr lang="zh-CN" altLang="en-US" sz="1800"/>
              <a:t>事件传播相关属性：</a:t>
            </a:r>
            <a:endParaRPr lang="en-US" altLang="zh-CN" sz="1800"/>
          </a:p>
          <a:p>
            <a:pPr lvl="1"/>
            <a:r>
              <a:rPr lang="en-US" altLang="zh-CN"/>
              <a:t> bubbles</a:t>
            </a:r>
            <a:r>
              <a:rPr lang="zh-CN" altLang="en-US"/>
              <a:t>：只读，布尔值，用来表示该事件是否会在 </a:t>
            </a:r>
            <a:r>
              <a:rPr lang="en-US" altLang="zh-CN"/>
              <a:t>DOM </a:t>
            </a:r>
            <a:r>
              <a:rPr lang="zh-CN" altLang="en-US"/>
              <a:t>中冒泡。</a:t>
            </a:r>
            <a:endParaRPr lang="en-US" altLang="zh-CN"/>
          </a:p>
          <a:p>
            <a:pPr lvl="1"/>
            <a:r>
              <a:rPr lang="zh-CN" altLang="en-US">
                <a:hlinkClick r:id="rId3">
                  <a:extLst>
                    <a:ext uri="{A12FA001-AC4F-418D-AE19-62706E023703}">
                      <ahyp:hlinkClr xmlns:ahyp="http://schemas.microsoft.com/office/drawing/2018/hyperlinkcolor" val="tx"/>
                    </a:ext>
                  </a:extLst>
                </a:hlinkClick>
              </a:rPr>
              <a:t> </a:t>
            </a:r>
            <a:r>
              <a:rPr lang="en-US" altLang="zh-CN" err="1">
                <a:hlinkClick r:id="rId3">
                  <a:extLst>
                    <a:ext uri="{A12FA001-AC4F-418D-AE19-62706E023703}">
                      <ahyp:hlinkClr xmlns:ahyp="http://schemas.microsoft.com/office/drawing/2018/hyperlinkcolor" val="tx"/>
                    </a:ext>
                  </a:extLst>
                </a:hlinkClick>
              </a:rPr>
              <a:t>cancelBubble</a:t>
            </a:r>
            <a:r>
              <a:rPr lang="zh-CN" altLang="en-US"/>
              <a:t>：</a:t>
            </a:r>
            <a:r>
              <a:rPr lang="en-US" altLang="zh-CN" err="1">
                <a:hlinkClick r:id="rId4">
                  <a:extLst>
                    <a:ext uri="{A12FA001-AC4F-418D-AE19-62706E023703}">
                      <ahyp:hlinkClr xmlns:ahyp="http://schemas.microsoft.com/office/drawing/2018/hyperlinkcolor" val="tx"/>
                    </a:ext>
                  </a:extLst>
                </a:hlinkClick>
              </a:rPr>
              <a:t>Event.stopPropagation</a:t>
            </a:r>
            <a:r>
              <a:rPr lang="en-US" altLang="zh-CN">
                <a:hlinkClick r:id="rId4">
                  <a:extLst>
                    <a:ext uri="{A12FA001-AC4F-418D-AE19-62706E023703}">
                      <ahyp:hlinkClr xmlns:ahyp="http://schemas.microsoft.com/office/drawing/2018/hyperlinkcolor" val="tx"/>
                    </a:ext>
                  </a:extLst>
                </a:hlinkClick>
              </a:rPr>
              <a:t>()</a:t>
            </a:r>
            <a:r>
              <a:rPr lang="en-US" altLang="zh-CN"/>
              <a:t> </a:t>
            </a:r>
            <a:r>
              <a:rPr lang="zh-CN" altLang="en-US"/>
              <a:t>的历史别名。在事件处理器函数返回之前，将此属性的值设置为 </a:t>
            </a:r>
            <a:r>
              <a:rPr lang="en-US" altLang="zh-CN"/>
              <a:t>true</a:t>
            </a:r>
            <a:r>
              <a:rPr lang="zh-CN" altLang="en-US"/>
              <a:t>，也可以可阻止事件继续冒泡。</a:t>
            </a:r>
            <a:endParaRPr lang="en-US" altLang="zh-CN"/>
          </a:p>
          <a:p>
            <a:pPr lvl="1"/>
            <a:r>
              <a:rPr lang="zh-CN" altLang="en-US">
                <a:hlinkClick r:id="rId5">
                  <a:extLst>
                    <a:ext uri="{A12FA001-AC4F-418D-AE19-62706E023703}">
                      <ahyp:hlinkClr xmlns:ahyp="http://schemas.microsoft.com/office/drawing/2018/hyperlinkcolor" val="tx"/>
                    </a:ext>
                  </a:extLst>
                </a:hlinkClick>
              </a:rPr>
              <a:t> </a:t>
            </a:r>
            <a:r>
              <a:rPr lang="en-US" altLang="zh-CN">
                <a:hlinkClick r:id="rId5">
                  <a:extLst>
                    <a:ext uri="{A12FA001-AC4F-418D-AE19-62706E023703}">
                      <ahyp:hlinkClr xmlns:ahyp="http://schemas.microsoft.com/office/drawing/2018/hyperlinkcolor" val="tx"/>
                    </a:ext>
                  </a:extLst>
                </a:hlinkClick>
              </a:rPr>
              <a:t>cancelable</a:t>
            </a:r>
            <a:r>
              <a:rPr lang="en-US" altLang="zh-CN"/>
              <a:t> </a:t>
            </a:r>
            <a:r>
              <a:rPr lang="zh-CN" altLang="en-US"/>
              <a:t>：只读，布尔值，表示事件是否可以取消</a:t>
            </a:r>
            <a:endParaRPr lang="en-US" altLang="zh-CN"/>
          </a:p>
          <a:p>
            <a:pPr lvl="1"/>
            <a:r>
              <a:rPr lang="zh-CN" altLang="en-US">
                <a:hlinkClick r:id="rId6">
                  <a:extLst>
                    <a:ext uri="{A12FA001-AC4F-418D-AE19-62706E023703}">
                      <ahyp:hlinkClr xmlns:ahyp="http://schemas.microsoft.com/office/drawing/2018/hyperlinkcolor" val="tx"/>
                    </a:ext>
                  </a:extLst>
                </a:hlinkClick>
              </a:rPr>
              <a:t> </a:t>
            </a:r>
            <a:r>
              <a:rPr lang="en-US" altLang="zh-CN" err="1">
                <a:hlinkClick r:id="rId6">
                  <a:extLst>
                    <a:ext uri="{A12FA001-AC4F-418D-AE19-62706E023703}">
                      <ahyp:hlinkClr xmlns:ahyp="http://schemas.microsoft.com/office/drawing/2018/hyperlinkcolor" val="tx"/>
                    </a:ext>
                  </a:extLst>
                </a:hlinkClick>
              </a:rPr>
              <a:t>defaultPrevented</a:t>
            </a:r>
            <a:r>
              <a:rPr lang="zh-CN" altLang="en-US"/>
              <a:t>：</a:t>
            </a:r>
            <a:r>
              <a:rPr lang="en-US" altLang="zh-CN"/>
              <a:t> </a:t>
            </a:r>
            <a:r>
              <a:rPr lang="zh-CN" altLang="en-US"/>
              <a:t>一个布尔值，表示 </a:t>
            </a:r>
            <a:r>
              <a:rPr lang="en-US" altLang="zh-CN" err="1">
                <a:hlinkClick r:id="rId7">
                  <a:extLst>
                    <a:ext uri="{A12FA001-AC4F-418D-AE19-62706E023703}">
                      <ahyp:hlinkClr xmlns:ahyp="http://schemas.microsoft.com/office/drawing/2018/hyperlinkcolor" val="tx"/>
                    </a:ext>
                  </a:extLst>
                </a:hlinkClick>
              </a:rPr>
              <a:t>event.preventDefault</a:t>
            </a:r>
            <a:r>
              <a:rPr lang="en-US" altLang="zh-CN">
                <a:hlinkClick r:id="rId7">
                  <a:extLst>
                    <a:ext uri="{A12FA001-AC4F-418D-AE19-62706E023703}">
                      <ahyp:hlinkClr xmlns:ahyp="http://schemas.microsoft.com/office/drawing/2018/hyperlinkcolor" val="tx"/>
                    </a:ext>
                  </a:extLst>
                </a:hlinkClick>
              </a:rPr>
              <a:t>()</a:t>
            </a:r>
            <a:r>
              <a:rPr lang="en-US" altLang="zh-CN"/>
              <a:t> </a:t>
            </a:r>
            <a:r>
              <a:rPr lang="zh-CN" altLang="en-US"/>
              <a:t>方法是否取消了事件的默认行为。</a:t>
            </a:r>
            <a:endParaRPr lang="en-US" altLang="zh-CN"/>
          </a:p>
          <a:p>
            <a:pPr lvl="1"/>
            <a:r>
              <a:rPr lang="zh-CN" altLang="en-US">
                <a:hlinkClick r:id="rId8">
                  <a:extLst>
                    <a:ext uri="{A12FA001-AC4F-418D-AE19-62706E023703}">
                      <ahyp:hlinkClr xmlns:ahyp="http://schemas.microsoft.com/office/drawing/2018/hyperlinkcolor" val="tx"/>
                    </a:ext>
                  </a:extLst>
                </a:hlinkClick>
              </a:rPr>
              <a:t> </a:t>
            </a:r>
            <a:r>
              <a:rPr lang="en-US" altLang="zh-CN" err="1">
                <a:hlinkClick r:id="rId8">
                  <a:extLst>
                    <a:ext uri="{A12FA001-AC4F-418D-AE19-62706E023703}">
                      <ahyp:hlinkClr xmlns:ahyp="http://schemas.microsoft.com/office/drawing/2018/hyperlinkcolor" val="tx"/>
                    </a:ext>
                  </a:extLst>
                </a:hlinkClick>
              </a:rPr>
              <a:t>eventPhase</a:t>
            </a:r>
            <a:r>
              <a:rPr lang="en-US" altLang="zh-CN"/>
              <a:t> </a:t>
            </a:r>
            <a:r>
              <a:rPr lang="zh-CN" altLang="en-US"/>
              <a:t>：表示事件流正被处理到了哪个阶段：</a:t>
            </a:r>
            <a:r>
              <a:rPr lang="en-US" altLang="zh-CN"/>
              <a:t>1</a:t>
            </a:r>
            <a:r>
              <a:rPr lang="zh-CN" altLang="en-US"/>
              <a:t>代表捕获阶段，</a:t>
            </a:r>
            <a:r>
              <a:rPr lang="en-US" altLang="zh-CN"/>
              <a:t>2</a:t>
            </a:r>
            <a:r>
              <a:rPr lang="zh-CN" altLang="en-US"/>
              <a:t>代表到达目标，</a:t>
            </a:r>
            <a:r>
              <a:rPr lang="en-US" altLang="zh-CN"/>
              <a:t>3</a:t>
            </a:r>
            <a:r>
              <a:rPr lang="zh-CN" altLang="en-US"/>
              <a:t>代表冒泡阶段</a:t>
            </a:r>
            <a:endParaRPr lang="en-US" altLang="zh-CN"/>
          </a:p>
          <a:p>
            <a:pPr lvl="1"/>
            <a:endParaRPr lang="en-US" altLang="zh-CN"/>
          </a:p>
        </p:txBody>
      </p:sp>
    </p:spTree>
    <p:extLst>
      <p:ext uri="{BB962C8B-B14F-4D97-AF65-F5344CB8AC3E}">
        <p14:creationId xmlns:p14="http://schemas.microsoft.com/office/powerpoint/2010/main" val="1954259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Event</a:t>
            </a:r>
            <a:r>
              <a:rPr lang="zh-CN" altLang="en-US"/>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pic>
        <p:nvPicPr>
          <p:cNvPr id="13" name="图片 12">
            <a:extLst>
              <a:ext uri="{FF2B5EF4-FFF2-40B4-BE49-F238E27FC236}">
                <a16:creationId xmlns:a16="http://schemas.microsoft.com/office/drawing/2014/main" id="{12994184-EF6F-E645-A93C-38EE98B49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561" y="0"/>
            <a:ext cx="11435665" cy="6857364"/>
          </a:xfrm>
          <a:prstGeom prst="rect">
            <a:avLst/>
          </a:prstGeom>
        </p:spPr>
      </p:pic>
    </p:spTree>
    <p:extLst>
      <p:ext uri="{BB962C8B-B14F-4D97-AF65-F5344CB8AC3E}">
        <p14:creationId xmlns:p14="http://schemas.microsoft.com/office/powerpoint/2010/main" val="711350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521020" cy="538163"/>
          </a:xfrm>
        </p:spPr>
        <p:txBody>
          <a:bodyPr/>
          <a:lstStyle/>
          <a:p>
            <a:r>
              <a:rPr lang="en-US" altLang="zh-CN"/>
              <a:t>Event</a:t>
            </a:r>
            <a:r>
              <a:rPr lang="zh-CN" altLang="en-US"/>
              <a:t> 对象的方法 </a:t>
            </a:r>
            <a:r>
              <a:rPr lang="en-US" altLang="zh-CN"/>
              <a:t>–</a:t>
            </a:r>
            <a:r>
              <a:rPr lang="zh-CN" altLang="en-US"/>
              <a:t> 阻止事件的默认行为</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4684398" cy="4882987"/>
          </a:xfrm>
        </p:spPr>
        <p:txBody>
          <a:bodyPr>
            <a:noAutofit/>
          </a:bodyPr>
          <a:lstStyle/>
          <a:p>
            <a:r>
              <a:rPr lang="en-US" altLang="zh-CN" sz="1600" err="1"/>
              <a:t>preventDefault</a:t>
            </a:r>
            <a:r>
              <a:rPr lang="en-US" altLang="zh-CN" sz="1600"/>
              <a:t>()</a:t>
            </a:r>
            <a:r>
              <a:rPr lang="zh-CN" altLang="en-US" sz="1600"/>
              <a:t>：用于阻止特定事件的默认动作。</a:t>
            </a:r>
            <a:endParaRPr lang="en-US" altLang="zh-CN" sz="1600"/>
          </a:p>
          <a:p>
            <a:pPr lvl="1"/>
            <a:r>
              <a:rPr lang="zh-CN" altLang="en-US" sz="1200"/>
              <a:t>相当于在事件处理程序中：</a:t>
            </a:r>
            <a:r>
              <a:rPr lang="en-US" altLang="zh-CN" sz="1200"/>
              <a:t>return false;</a:t>
            </a:r>
          </a:p>
          <a:p>
            <a:r>
              <a:rPr lang="zh-CN" altLang="en-US" sz="1600"/>
              <a:t>只有</a:t>
            </a:r>
            <a:r>
              <a:rPr lang="en-US" altLang="zh-CN" sz="1600"/>
              <a:t>cancelable</a:t>
            </a:r>
            <a:r>
              <a:rPr lang="zh-CN" altLang="en-US" sz="1600"/>
              <a:t>为</a:t>
            </a:r>
            <a:r>
              <a:rPr lang="en-US" altLang="zh-CN" sz="1600"/>
              <a:t>true</a:t>
            </a:r>
            <a:r>
              <a:rPr lang="zh-CN" altLang="en-US" sz="1600"/>
              <a:t>才可以调用这个方法</a:t>
            </a:r>
            <a:r>
              <a:rPr lang="en-US" altLang="zh-CN" sz="1600"/>
              <a:t>.</a:t>
            </a:r>
          </a:p>
          <a:p>
            <a:r>
              <a:rPr lang="zh-CN" altLang="en-US" sz="1600"/>
              <a:t>常见用法：表单校验中，如果表单字段校验失败，就阻止表单的提交。</a:t>
            </a:r>
          </a:p>
        </p:txBody>
      </p:sp>
      <p:pic>
        <p:nvPicPr>
          <p:cNvPr id="9" name="图片 8">
            <a:extLst>
              <a:ext uri="{FF2B5EF4-FFF2-40B4-BE49-F238E27FC236}">
                <a16:creationId xmlns:a16="http://schemas.microsoft.com/office/drawing/2014/main" id="{E810EE49-DED8-8342-B3FC-61E750AD79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789" y="1671975"/>
            <a:ext cx="6329651" cy="5186025"/>
          </a:xfrm>
          <a:prstGeom prst="rect">
            <a:avLst/>
          </a:prstGeom>
        </p:spPr>
      </p:pic>
    </p:spTree>
    <p:extLst>
      <p:ext uri="{BB962C8B-B14F-4D97-AF65-F5344CB8AC3E}">
        <p14:creationId xmlns:p14="http://schemas.microsoft.com/office/powerpoint/2010/main" val="317520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a:t>什么是 </a:t>
            </a:r>
            <a:r>
              <a:rPr lang="en-US" altLang="zh-CN"/>
              <a:t>DOM</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7" name="内容占位符 7">
            <a:extLst>
              <a:ext uri="{FF2B5EF4-FFF2-40B4-BE49-F238E27FC236}">
                <a16:creationId xmlns:a16="http://schemas.microsoft.com/office/drawing/2014/main" id="{343171CC-6B10-1D43-A61C-BBC8DEC9B627}"/>
              </a:ext>
            </a:extLst>
          </p:cNvPr>
          <p:cNvSpPr>
            <a:spLocks noGrp="1"/>
          </p:cNvSpPr>
          <p:nvPr>
            <p:ph sz="half" idx="1"/>
          </p:nvPr>
        </p:nvSpPr>
        <p:spPr>
          <a:xfrm>
            <a:off x="992849" y="1811110"/>
            <a:ext cx="7477755" cy="4882987"/>
          </a:xfrm>
        </p:spPr>
        <p:txBody>
          <a:bodyPr>
            <a:normAutofit/>
          </a:bodyPr>
          <a:lstStyle/>
          <a:p>
            <a:r>
              <a:rPr lang="zh-CN" altLang="en-US"/>
              <a:t> </a:t>
            </a:r>
            <a:r>
              <a:rPr lang="en-US" altLang="zh-CN"/>
              <a:t>DOM</a:t>
            </a:r>
            <a:r>
              <a:rPr lang="zh-CN" altLang="en-US"/>
              <a:t>：文档对象模型（</a:t>
            </a:r>
            <a:r>
              <a:rPr lang="en-US" altLang="zh-CN"/>
              <a:t>Document Object Model</a:t>
            </a:r>
            <a:r>
              <a:rPr lang="zh-CN" altLang="en-US"/>
              <a:t>）</a:t>
            </a:r>
            <a:endParaRPr lang="en-US" altLang="zh-CN"/>
          </a:p>
          <a:p>
            <a:r>
              <a:rPr lang="zh-CN" altLang="en-US"/>
              <a:t> 打开一个网页时，浏览器就为我们创建 </a:t>
            </a:r>
            <a:r>
              <a:rPr lang="en-US" altLang="zh-CN"/>
              <a:t>DOM</a:t>
            </a:r>
            <a:r>
              <a:rPr lang="zh-CN" altLang="en-US"/>
              <a:t>：</a:t>
            </a:r>
            <a:r>
              <a:rPr lang="en-US" altLang="zh-CN"/>
              <a:t>HTML</a:t>
            </a:r>
            <a:r>
              <a:rPr lang="zh-CN" altLang="en-US"/>
              <a:t> 文档的树状结构表示。</a:t>
            </a:r>
            <a:endParaRPr lang="en-US" altLang="zh-CN"/>
          </a:p>
          <a:p>
            <a:r>
              <a:rPr lang="zh-CN" altLang="en-US"/>
              <a:t> 页面上所有东西都被表示成</a:t>
            </a:r>
            <a:r>
              <a:rPr lang="en-US" altLang="zh-CN"/>
              <a:t>DOM</a:t>
            </a:r>
            <a:r>
              <a:rPr lang="zh-CN" altLang="en-US"/>
              <a:t>树中的一个节点。</a:t>
            </a:r>
            <a:endParaRPr lang="en-US" altLang="zh-CN"/>
          </a:p>
          <a:p>
            <a:r>
              <a:rPr lang="zh-CN" altLang="en-US"/>
              <a:t> </a:t>
            </a:r>
            <a:r>
              <a:rPr lang="en-US" altLang="zh-CN"/>
              <a:t>JavaScript</a:t>
            </a:r>
            <a:r>
              <a:rPr lang="zh-CN" altLang="en-US"/>
              <a:t> 用</a:t>
            </a:r>
            <a:r>
              <a:rPr lang="en-US" altLang="zh-CN"/>
              <a:t>DOM</a:t>
            </a:r>
            <a:r>
              <a:rPr lang="zh-CN" altLang="en-US"/>
              <a:t>来读取和修改页面。</a:t>
            </a:r>
            <a:endParaRPr lang="en-US" altLang="zh-CN"/>
          </a:p>
          <a:p>
            <a:r>
              <a:rPr lang="zh-CN" altLang="en-US"/>
              <a:t> </a:t>
            </a:r>
            <a:r>
              <a:rPr lang="en-US" altLang="zh-CN"/>
              <a:t>DOM</a:t>
            </a:r>
            <a:r>
              <a:rPr lang="zh-CN" altLang="en-US"/>
              <a:t> 是网页 与 </a:t>
            </a:r>
            <a:r>
              <a:rPr lang="en-US" altLang="zh-CN"/>
              <a:t>JavaScript</a:t>
            </a:r>
            <a:r>
              <a:rPr lang="zh-CN" altLang="en-US"/>
              <a:t> 之间的桥梁。</a:t>
            </a:r>
            <a:endParaRPr lang="en-US" altLang="zh-CN"/>
          </a:p>
        </p:txBody>
      </p:sp>
      <p:sp>
        <p:nvSpPr>
          <p:cNvPr id="16" name="矩形 15">
            <a:extLst>
              <a:ext uri="{FF2B5EF4-FFF2-40B4-BE49-F238E27FC236}">
                <a16:creationId xmlns:a16="http://schemas.microsoft.com/office/drawing/2014/main" id="{C3CC4EE7-A98A-8041-B4DC-D604D778C57E}"/>
              </a:ext>
            </a:extLst>
          </p:cNvPr>
          <p:cNvSpPr/>
          <p:nvPr/>
        </p:nvSpPr>
        <p:spPr>
          <a:xfrm>
            <a:off x="8647814" y="1230684"/>
            <a:ext cx="3133060" cy="1569660"/>
          </a:xfrm>
          <a:prstGeom prst="rect">
            <a:avLst/>
          </a:prstGeom>
        </p:spPr>
        <p:txBody>
          <a:bodyPr wrap="square">
            <a:spAutoFit/>
          </a:bodyPr>
          <a:lstStyle/>
          <a:p>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html</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head</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title</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Sample Page</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title</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head</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body</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p</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Hello World!</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p</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body</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html</a:t>
            </a:r>
            <a:r>
              <a:rPr lang="en-US" altLang="zh-CN" sz="1200" b="0" i="0">
                <a:solidFill>
                  <a:srgbClr val="000088"/>
                </a:solidFill>
                <a:effectLst/>
                <a:latin typeface="Courier" pitchFamily="2" charset="0"/>
              </a:rPr>
              <a:t>&gt;</a:t>
            </a:r>
            <a:endParaRPr lang="zh-CN" altLang="en-US" sz="1200"/>
          </a:p>
        </p:txBody>
      </p:sp>
      <p:pic>
        <p:nvPicPr>
          <p:cNvPr id="17" name="Picture 2">
            <a:extLst>
              <a:ext uri="{FF2B5EF4-FFF2-40B4-BE49-F238E27FC236}">
                <a16:creationId xmlns:a16="http://schemas.microsoft.com/office/drawing/2014/main" id="{1C9EFDBB-90EB-2C48-BA41-778E2461DC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4260" y="2882376"/>
            <a:ext cx="2488091" cy="321716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C281CAB4-9AC4-9D4F-A851-B9E29B6FF327}"/>
              </a:ext>
            </a:extLst>
          </p:cNvPr>
          <p:cNvSpPr/>
          <p:nvPr/>
        </p:nvSpPr>
        <p:spPr>
          <a:xfrm>
            <a:off x="2623702" y="4851250"/>
            <a:ext cx="2153055" cy="797668"/>
          </a:xfrm>
          <a:prstGeom prst="rect">
            <a:avLst/>
          </a:prstGeom>
          <a:solidFill>
            <a:srgbClr val="6956D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JavaScript</a:t>
            </a:r>
            <a:endParaRPr kumimoji="1" lang="zh-CN" altLang="en-US"/>
          </a:p>
        </p:txBody>
      </p:sp>
      <p:sp>
        <p:nvSpPr>
          <p:cNvPr id="19" name="矩形 18">
            <a:extLst>
              <a:ext uri="{FF2B5EF4-FFF2-40B4-BE49-F238E27FC236}">
                <a16:creationId xmlns:a16="http://schemas.microsoft.com/office/drawing/2014/main" id="{88F2BB84-4F32-EE47-8454-E075339FAD5B}"/>
              </a:ext>
            </a:extLst>
          </p:cNvPr>
          <p:cNvSpPr/>
          <p:nvPr/>
        </p:nvSpPr>
        <p:spPr>
          <a:xfrm>
            <a:off x="6660680" y="4851250"/>
            <a:ext cx="2153055" cy="79766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DOM</a:t>
            </a:r>
            <a:endParaRPr kumimoji="1" lang="zh-CN" altLang="en-US"/>
          </a:p>
        </p:txBody>
      </p:sp>
      <p:cxnSp>
        <p:nvCxnSpPr>
          <p:cNvPr id="20" name="直线箭头连接符 19">
            <a:extLst>
              <a:ext uri="{FF2B5EF4-FFF2-40B4-BE49-F238E27FC236}">
                <a16:creationId xmlns:a16="http://schemas.microsoft.com/office/drawing/2014/main" id="{FD84DD69-039B-C147-B2ED-B6F791D8A633}"/>
              </a:ext>
            </a:extLst>
          </p:cNvPr>
          <p:cNvCxnSpPr/>
          <p:nvPr/>
        </p:nvCxnSpPr>
        <p:spPr>
          <a:xfrm>
            <a:off x="4783242" y="5100927"/>
            <a:ext cx="188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93AD1DF-2BC6-5346-ACF6-8E780BEC1DD0}"/>
              </a:ext>
            </a:extLst>
          </p:cNvPr>
          <p:cNvCxnSpPr/>
          <p:nvPr/>
        </p:nvCxnSpPr>
        <p:spPr>
          <a:xfrm flipH="1">
            <a:off x="4750816" y="5392756"/>
            <a:ext cx="1874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0AFFAC0-F6F8-3E42-8F7A-9CC1E6A1AAA2}"/>
              </a:ext>
            </a:extLst>
          </p:cNvPr>
          <p:cNvSpPr txBox="1"/>
          <p:nvPr/>
        </p:nvSpPr>
        <p:spPr>
          <a:xfrm>
            <a:off x="5191804" y="5386271"/>
            <a:ext cx="1172116" cy="369332"/>
          </a:xfrm>
          <a:prstGeom prst="rect">
            <a:avLst/>
          </a:prstGeom>
          <a:noFill/>
        </p:spPr>
        <p:txBody>
          <a:bodyPr wrap="none" rtlCol="0">
            <a:spAutoFit/>
          </a:bodyPr>
          <a:lstStyle/>
          <a:p>
            <a:r>
              <a:rPr kumimoji="1" lang="zh-CN" altLang="en-US">
                <a:solidFill>
                  <a:srgbClr val="7356DD"/>
                </a:solidFill>
              </a:rPr>
              <a:t>交互</a:t>
            </a:r>
            <a:r>
              <a:rPr kumimoji="1" lang="en-US" altLang="zh-CN">
                <a:solidFill>
                  <a:srgbClr val="7356DD"/>
                </a:solidFill>
              </a:rPr>
              <a:t>/</a:t>
            </a:r>
            <a:r>
              <a:rPr kumimoji="1" lang="zh-CN" altLang="en-US">
                <a:solidFill>
                  <a:srgbClr val="7356DD"/>
                </a:solidFill>
              </a:rPr>
              <a:t>操作</a:t>
            </a:r>
          </a:p>
        </p:txBody>
      </p:sp>
      <p:sp>
        <p:nvSpPr>
          <p:cNvPr id="3" name="矩形 2">
            <a:hlinkClick r:id="rId4"/>
            <a:extLst>
              <a:ext uri="{FF2B5EF4-FFF2-40B4-BE49-F238E27FC236}">
                <a16:creationId xmlns:a16="http://schemas.microsoft.com/office/drawing/2014/main" id="{41006637-681C-9F4B-AB32-B89EDD4755C1}"/>
              </a:ext>
            </a:extLst>
          </p:cNvPr>
          <p:cNvSpPr/>
          <p:nvPr/>
        </p:nvSpPr>
        <p:spPr>
          <a:xfrm>
            <a:off x="1785257" y="6319298"/>
            <a:ext cx="10406743" cy="369332"/>
          </a:xfrm>
          <a:prstGeom prst="rect">
            <a:avLst/>
          </a:prstGeom>
        </p:spPr>
        <p:txBody>
          <a:bodyPr wrap="square">
            <a:spAutoFit/>
          </a:bodyPr>
          <a:lstStyle/>
          <a:p>
            <a:r>
              <a:rPr lang="zh-CN" altLang="en-US">
                <a:hlinkClick r:id="rId4" tooltip="https://developer.mozilla.org/zh-CN/docs/Web/API/Document_Object_Model/Introduction"/>
              </a:rPr>
              <a:t>https://developer.mozilla.org/zh-CN/docs/Web/API/Document_Object_Model/Introduction</a:t>
            </a:r>
            <a:endParaRPr lang="zh-CN" altLang="en-US"/>
          </a:p>
        </p:txBody>
      </p:sp>
    </p:spTree>
    <p:extLst>
      <p:ext uri="{BB962C8B-B14F-4D97-AF65-F5344CB8AC3E}">
        <p14:creationId xmlns:p14="http://schemas.microsoft.com/office/powerpoint/2010/main" val="391651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521020" cy="538163"/>
          </a:xfrm>
        </p:spPr>
        <p:txBody>
          <a:bodyPr/>
          <a:lstStyle/>
          <a:p>
            <a:r>
              <a:rPr lang="en-US" altLang="zh-CN"/>
              <a:t>Event</a:t>
            </a:r>
            <a:r>
              <a:rPr lang="zh-CN" altLang="en-US"/>
              <a:t> 对象的方法 </a:t>
            </a:r>
            <a:r>
              <a:rPr lang="en-US" altLang="zh-CN"/>
              <a:t>–</a:t>
            </a:r>
            <a:r>
              <a:rPr lang="zh-CN" altLang="en-US"/>
              <a:t> 停止事件传播</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683152" cy="4882987"/>
          </a:xfrm>
        </p:spPr>
        <p:txBody>
          <a:bodyPr>
            <a:noAutofit/>
          </a:bodyPr>
          <a:lstStyle/>
          <a:p>
            <a:r>
              <a:rPr lang="en-US" altLang="zh-CN" sz="1600" err="1"/>
              <a:t>stopPropagation</a:t>
            </a:r>
            <a:r>
              <a:rPr lang="en-US" altLang="zh-CN" sz="1600"/>
              <a:t>()</a:t>
            </a:r>
            <a:r>
              <a:rPr lang="zh-CN" altLang="en-US" sz="1600"/>
              <a:t>：用于取消所有后续事件捕获或事件冒泡。</a:t>
            </a:r>
            <a:endParaRPr lang="en-US" altLang="zh-CN" sz="1600"/>
          </a:p>
          <a:p>
            <a:r>
              <a:rPr lang="en-US" altLang="zh-CN" sz="1600" err="1"/>
              <a:t>stopImmediatePropagation</a:t>
            </a:r>
            <a:r>
              <a:rPr lang="en-US" altLang="zh-CN" sz="1600"/>
              <a:t>()</a:t>
            </a:r>
            <a:r>
              <a:rPr lang="zh-CN" altLang="en-US" sz="1600"/>
              <a:t>：用于取消所有后续事件捕获或事件冒泡，并阻止调用任何后续事件处理程序</a:t>
            </a:r>
            <a:endParaRPr lang="en-US" altLang="zh-CN" sz="1600"/>
          </a:p>
          <a:p>
            <a:pPr lvl="1"/>
            <a:r>
              <a:rPr lang="zh-CN" altLang="en-US" sz="1400"/>
              <a:t>适用于绑定了多个事件处理程序</a:t>
            </a:r>
            <a:endParaRPr lang="en-US" altLang="zh-CN" sz="1400"/>
          </a:p>
        </p:txBody>
      </p:sp>
    </p:spTree>
    <p:extLst>
      <p:ext uri="{BB962C8B-B14F-4D97-AF65-F5344CB8AC3E}">
        <p14:creationId xmlns:p14="http://schemas.microsoft.com/office/powerpoint/2010/main" val="1799273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事件委托</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1207118" cy="4882987"/>
          </a:xfrm>
        </p:spPr>
        <p:txBody>
          <a:bodyPr>
            <a:noAutofit/>
          </a:bodyPr>
          <a:lstStyle/>
          <a:p>
            <a:r>
              <a:rPr lang="zh-CN" altLang="en-US"/>
              <a:t>由于事件会在冒泡阶段向上传播到父节点，因此可以把子节点的监听函数定义在父节点上，由父节点的监听函数统一处理多个子元素的事件。这种方法叫做事件代理或叫事件委托（</a:t>
            </a:r>
            <a:r>
              <a:rPr lang="en-US" altLang="zh-CN"/>
              <a:t>Event Delegation</a:t>
            </a:r>
            <a:r>
              <a:rPr lang="zh-CN" altLang="en-US"/>
              <a:t>）。</a:t>
            </a:r>
            <a:endParaRPr lang="en-US" altLang="zh-CN"/>
          </a:p>
          <a:p>
            <a:pPr lvl="1"/>
            <a:r>
              <a:rPr lang="zh-CN" altLang="en-US"/>
              <a:t>诀窍：根据</a:t>
            </a:r>
            <a:r>
              <a:rPr lang="en-US" altLang="zh-CN" err="1"/>
              <a:t>event.target</a:t>
            </a:r>
            <a:r>
              <a:rPr lang="zh-CN" altLang="en-US"/>
              <a:t> 判断事件目标</a:t>
            </a:r>
            <a:endParaRPr lang="en-US" altLang="zh-CN"/>
          </a:p>
          <a:p>
            <a:r>
              <a:rPr lang="zh-CN" altLang="en-US"/>
              <a:t>优点</a:t>
            </a:r>
            <a:endParaRPr lang="en-US" altLang="zh-CN" sz="1100"/>
          </a:p>
          <a:p>
            <a:pPr lvl="1"/>
            <a:r>
              <a:rPr lang="zh-CN" altLang="en-US"/>
              <a:t>减少内存消耗，提高性能</a:t>
            </a:r>
          </a:p>
          <a:p>
            <a:pPr lvl="1"/>
            <a:r>
              <a:rPr lang="zh-CN" altLang="en-US"/>
              <a:t>动态绑定事件</a:t>
            </a:r>
            <a:br>
              <a:rPr lang="zh-CN" altLang="en-US"/>
            </a:br>
            <a:endParaRPr lang="zh-CN" altLang="en-US"/>
          </a:p>
        </p:txBody>
      </p:sp>
    </p:spTree>
    <p:extLst>
      <p:ext uri="{BB962C8B-B14F-4D97-AF65-F5344CB8AC3E}">
        <p14:creationId xmlns:p14="http://schemas.microsoft.com/office/powerpoint/2010/main" val="2040691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事件委托</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pic>
        <p:nvPicPr>
          <p:cNvPr id="6" name="图片 5">
            <a:extLst>
              <a:ext uri="{FF2B5EF4-FFF2-40B4-BE49-F238E27FC236}">
                <a16:creationId xmlns:a16="http://schemas.microsoft.com/office/drawing/2014/main" id="{A10D79B9-9B27-4EE0-868C-D0473DBBC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1747" y="33793"/>
            <a:ext cx="5290253" cy="6858000"/>
          </a:xfrm>
          <a:prstGeom prst="rect">
            <a:avLst/>
          </a:prstGeom>
        </p:spPr>
      </p:pic>
      <p:pic>
        <p:nvPicPr>
          <p:cNvPr id="8" name="图片 7">
            <a:extLst>
              <a:ext uri="{FF2B5EF4-FFF2-40B4-BE49-F238E27FC236}">
                <a16:creationId xmlns:a16="http://schemas.microsoft.com/office/drawing/2014/main" id="{FA32661E-D85B-4864-B950-B5DA24050D9B}"/>
              </a:ext>
            </a:extLst>
          </p:cNvPr>
          <p:cNvPicPr>
            <a:picLocks noChangeAspect="1"/>
          </p:cNvPicPr>
          <p:nvPr/>
        </p:nvPicPr>
        <p:blipFill>
          <a:blip r:embed="rId4"/>
          <a:stretch>
            <a:fillRect/>
          </a:stretch>
        </p:blipFill>
        <p:spPr>
          <a:xfrm>
            <a:off x="1703608" y="1968371"/>
            <a:ext cx="3686689" cy="2457793"/>
          </a:xfrm>
          <a:prstGeom prst="rect">
            <a:avLst/>
          </a:prstGeom>
          <a:ln>
            <a:solidFill>
              <a:schemeClr val="accent1"/>
            </a:solidFill>
          </a:ln>
        </p:spPr>
      </p:pic>
    </p:spTree>
    <p:extLst>
      <p:ext uri="{BB962C8B-B14F-4D97-AF65-F5344CB8AC3E}">
        <p14:creationId xmlns:p14="http://schemas.microsoft.com/office/powerpoint/2010/main" val="269155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09346"/>
            <a:ext cx="10967632" cy="4882987"/>
          </a:xfrm>
        </p:spPr>
        <p:txBody>
          <a:bodyPr>
            <a:noAutofit/>
          </a:bodyPr>
          <a:lstStyle/>
          <a:p>
            <a:r>
              <a:rPr lang="en-US" altLang="zh-CN"/>
              <a:t>DOM3 Events</a:t>
            </a:r>
            <a:r>
              <a:rPr lang="zh-CN" altLang="en-US"/>
              <a:t>定义了如下事件类型：</a:t>
            </a:r>
          </a:p>
          <a:p>
            <a:pPr lvl="1"/>
            <a:r>
              <a:rPr lang="zh-CN" altLang="en-US"/>
              <a:t> </a:t>
            </a:r>
            <a:r>
              <a:rPr lang="zh-CN" altLang="en-US">
                <a:solidFill>
                  <a:srgbClr val="FF0000"/>
                </a:solidFill>
              </a:rPr>
              <a:t>用户界面事件</a:t>
            </a:r>
            <a:r>
              <a:rPr lang="zh-CN" altLang="en-US"/>
              <a:t>（</a:t>
            </a:r>
            <a:r>
              <a:rPr lang="en-US" altLang="zh-CN" err="1"/>
              <a:t>UIEvent</a:t>
            </a:r>
            <a:r>
              <a:rPr lang="zh-CN" altLang="en-US"/>
              <a:t>）：涉及与</a:t>
            </a:r>
            <a:r>
              <a:rPr lang="en-US" altLang="zh-CN"/>
              <a:t>BOM</a:t>
            </a:r>
            <a:r>
              <a:rPr lang="zh-CN" altLang="en-US"/>
              <a:t>交互的通用浏览器事件。</a:t>
            </a:r>
          </a:p>
          <a:p>
            <a:pPr lvl="1"/>
            <a:r>
              <a:rPr lang="zh-CN" altLang="en-US"/>
              <a:t> </a:t>
            </a:r>
            <a:r>
              <a:rPr lang="zh-CN" altLang="en-US">
                <a:solidFill>
                  <a:srgbClr val="FF0000"/>
                </a:solidFill>
              </a:rPr>
              <a:t>焦点事件</a:t>
            </a:r>
            <a:r>
              <a:rPr lang="zh-CN" altLang="en-US"/>
              <a:t>（</a:t>
            </a:r>
            <a:r>
              <a:rPr lang="en-US" altLang="zh-CN" err="1"/>
              <a:t>FocusEvent</a:t>
            </a:r>
            <a:r>
              <a:rPr lang="zh-CN" altLang="en-US"/>
              <a:t>）：在元素获得和失去焦点时触发。</a:t>
            </a:r>
          </a:p>
          <a:p>
            <a:pPr lvl="1"/>
            <a:r>
              <a:rPr lang="zh-CN" altLang="en-US"/>
              <a:t> </a:t>
            </a:r>
            <a:r>
              <a:rPr lang="zh-CN" altLang="en-US">
                <a:solidFill>
                  <a:srgbClr val="FF0000"/>
                </a:solidFill>
              </a:rPr>
              <a:t>鼠标事件</a:t>
            </a:r>
            <a:r>
              <a:rPr lang="zh-CN" altLang="en-US"/>
              <a:t>（</a:t>
            </a:r>
            <a:r>
              <a:rPr lang="en-US" altLang="zh-CN" err="1"/>
              <a:t>MouseEvent</a:t>
            </a:r>
            <a:r>
              <a:rPr lang="zh-CN" altLang="en-US"/>
              <a:t>）：使用鼠标在页面上执行某些操作时触发。</a:t>
            </a:r>
          </a:p>
          <a:p>
            <a:pPr lvl="1"/>
            <a:r>
              <a:rPr lang="zh-CN" altLang="en-US"/>
              <a:t> 滚轮事件（</a:t>
            </a:r>
            <a:r>
              <a:rPr lang="en-US" altLang="zh-CN" err="1"/>
              <a:t>WheelEvent</a:t>
            </a:r>
            <a:r>
              <a:rPr lang="zh-CN" altLang="en-US"/>
              <a:t>）：使用鼠标滚轮（或类似设备）时触发。</a:t>
            </a:r>
          </a:p>
          <a:p>
            <a:pPr lvl="1"/>
            <a:r>
              <a:rPr lang="zh-CN" altLang="en-US"/>
              <a:t> 输入事件（</a:t>
            </a:r>
            <a:r>
              <a:rPr lang="en-US" altLang="zh-CN" err="1"/>
              <a:t>InputEvent</a:t>
            </a:r>
            <a:r>
              <a:rPr lang="zh-CN" altLang="en-US"/>
              <a:t>）：向文档中输入文本时触发。</a:t>
            </a:r>
          </a:p>
          <a:p>
            <a:pPr lvl="1"/>
            <a:r>
              <a:rPr lang="zh-CN" altLang="en-US"/>
              <a:t> </a:t>
            </a:r>
            <a:r>
              <a:rPr lang="zh-CN" altLang="en-US">
                <a:solidFill>
                  <a:srgbClr val="FF0000"/>
                </a:solidFill>
              </a:rPr>
              <a:t>键盘事件</a:t>
            </a:r>
            <a:r>
              <a:rPr lang="zh-CN" altLang="en-US"/>
              <a:t>（</a:t>
            </a:r>
            <a:r>
              <a:rPr lang="en-US" altLang="zh-CN" err="1"/>
              <a:t>KeyboardEvent</a:t>
            </a:r>
            <a:r>
              <a:rPr lang="zh-CN" altLang="en-US"/>
              <a:t>）：使用键盘在页面上执行某些操作时触发。</a:t>
            </a:r>
          </a:p>
          <a:p>
            <a:pPr lvl="1"/>
            <a:r>
              <a:rPr lang="zh-CN" altLang="en-US"/>
              <a:t> 合成事件（</a:t>
            </a:r>
            <a:r>
              <a:rPr lang="en-US" altLang="zh-CN" err="1"/>
              <a:t>CompositionEvent</a:t>
            </a:r>
            <a:r>
              <a:rPr lang="zh-CN" altLang="en-US"/>
              <a:t>）：在使用某种</a:t>
            </a:r>
            <a:r>
              <a:rPr lang="en-US" altLang="zh-CN"/>
              <a:t>IME</a:t>
            </a:r>
            <a:r>
              <a:rPr lang="zh-CN" altLang="en-US"/>
              <a:t>（</a:t>
            </a:r>
            <a:r>
              <a:rPr lang="en-US" altLang="zh-CN"/>
              <a:t>Input Method Editor</a:t>
            </a:r>
            <a:r>
              <a:rPr lang="zh-CN" altLang="en-US"/>
              <a:t>，输入法编辑器）输入字符时触发。</a:t>
            </a:r>
          </a:p>
        </p:txBody>
      </p:sp>
    </p:spTree>
    <p:extLst>
      <p:ext uri="{BB962C8B-B14F-4D97-AF65-F5344CB8AC3E}">
        <p14:creationId xmlns:p14="http://schemas.microsoft.com/office/powerpoint/2010/main" val="1821144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 </a:t>
            </a:r>
            <a:r>
              <a:rPr lang="zh-CN" altLang="en-US"/>
              <a:t>用户界面事件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a:t>load</a:t>
            </a:r>
            <a:r>
              <a:rPr lang="zh-CN" altLang="en-US" sz="1400"/>
              <a:t>：在</a:t>
            </a:r>
            <a:r>
              <a:rPr lang="en-US" altLang="zh-CN" sz="1400">
                <a:solidFill>
                  <a:srgbClr val="FF0000"/>
                </a:solidFill>
              </a:rPr>
              <a:t>window</a:t>
            </a:r>
            <a:r>
              <a:rPr lang="zh-CN" altLang="en-US" sz="1400"/>
              <a:t>上当页面加载完成后触发，在</a:t>
            </a:r>
            <a:r>
              <a:rPr lang="en-US" altLang="zh-CN" sz="1400" err="1">
                <a:solidFill>
                  <a:srgbClr val="FF0000"/>
                </a:solidFill>
              </a:rPr>
              <a:t>img</a:t>
            </a:r>
            <a:r>
              <a:rPr lang="zh-CN" altLang="en-US" sz="1400"/>
              <a:t>元素上当图片加载完成后触发，在</a:t>
            </a:r>
            <a:r>
              <a:rPr lang="en-US" altLang="zh-CN" sz="1400">
                <a:solidFill>
                  <a:srgbClr val="FF0000"/>
                </a:solidFill>
              </a:rPr>
              <a:t>object</a:t>
            </a:r>
            <a:r>
              <a:rPr lang="zh-CN" altLang="en-US" sz="1400"/>
              <a:t>元素上当相应对象加载完成后触发。</a:t>
            </a:r>
            <a:endParaRPr lang="en-US" altLang="zh-CN" sz="1400"/>
          </a:p>
          <a:p>
            <a:pPr lvl="1"/>
            <a:r>
              <a:rPr lang="en-US" altLang="zh-CN" sz="1200"/>
              <a:t>Window</a:t>
            </a:r>
            <a:r>
              <a:rPr lang="zh-CN" altLang="en-US" sz="1200"/>
              <a:t>上的</a:t>
            </a:r>
            <a:r>
              <a:rPr lang="en-US" altLang="zh-CN" sz="1200"/>
              <a:t>load</a:t>
            </a:r>
            <a:r>
              <a:rPr lang="zh-CN" altLang="en-US" sz="1200"/>
              <a:t>事件：</a:t>
            </a:r>
            <a:r>
              <a:rPr lang="zh-CN" altLang="en-US" sz="1200">
                <a:solidFill>
                  <a:srgbClr val="FF0000"/>
                </a:solidFill>
              </a:rPr>
              <a:t>在文档和资源（包括</a:t>
            </a:r>
            <a:r>
              <a:rPr lang="en-US" altLang="zh-CN" sz="1200" err="1">
                <a:solidFill>
                  <a:srgbClr val="FF0000"/>
                </a:solidFill>
              </a:rPr>
              <a:t>js</a:t>
            </a:r>
            <a:r>
              <a:rPr lang="en-US" altLang="zh-CN" sz="1200">
                <a:solidFill>
                  <a:srgbClr val="FF0000"/>
                </a:solidFill>
              </a:rPr>
              <a:t>/</a:t>
            </a:r>
            <a:r>
              <a:rPr lang="en-US" altLang="zh-CN" sz="1200" err="1">
                <a:solidFill>
                  <a:srgbClr val="FF0000"/>
                </a:solidFill>
              </a:rPr>
              <a:t>css</a:t>
            </a:r>
            <a:r>
              <a:rPr lang="en-US" altLang="zh-CN" sz="1200">
                <a:solidFill>
                  <a:srgbClr val="FF0000"/>
                </a:solidFill>
              </a:rPr>
              <a:t>/</a:t>
            </a:r>
            <a:r>
              <a:rPr lang="zh-CN" altLang="en-US" sz="1200">
                <a:solidFill>
                  <a:srgbClr val="FF0000"/>
                </a:solidFill>
              </a:rPr>
              <a:t>图像等）加载完成后触发</a:t>
            </a:r>
            <a:r>
              <a:rPr lang="zh-CN" altLang="en-US" sz="1200"/>
              <a:t>。</a:t>
            </a:r>
          </a:p>
          <a:p>
            <a:r>
              <a:rPr lang="en-US" altLang="zh-CN" sz="1400"/>
              <a:t>unload</a:t>
            </a:r>
            <a:r>
              <a:rPr lang="zh-CN" altLang="en-US" sz="1400"/>
              <a:t>：在</a:t>
            </a:r>
            <a:r>
              <a:rPr lang="en-US" altLang="zh-CN" sz="1400"/>
              <a:t>window</a:t>
            </a:r>
            <a:r>
              <a:rPr lang="zh-CN" altLang="en-US" sz="1400"/>
              <a:t>上当页面完全卸载后触发，在</a:t>
            </a:r>
            <a:r>
              <a:rPr lang="en-US" altLang="zh-CN" sz="1400"/>
              <a:t>object</a:t>
            </a:r>
            <a:r>
              <a:rPr lang="zh-CN" altLang="en-US" sz="1400"/>
              <a:t>元素上当相应对象卸载完成后触发。</a:t>
            </a:r>
            <a:endParaRPr lang="en-US" altLang="zh-CN" sz="1400"/>
          </a:p>
          <a:p>
            <a:pPr lvl="1"/>
            <a:r>
              <a:rPr lang="en-US" altLang="zh-CN" sz="1200"/>
              <a:t>unload</a:t>
            </a:r>
            <a:r>
              <a:rPr lang="zh-CN" altLang="en-US" sz="1200"/>
              <a:t>事件一般是在从一个页面导航到另一个页面时触发，最常用于清理引用，以避免内存泄漏。</a:t>
            </a:r>
            <a:endParaRPr lang="en-US" altLang="zh-CN" sz="1200"/>
          </a:p>
          <a:p>
            <a:pPr lvl="1"/>
            <a:r>
              <a:rPr lang="zh-CN" altLang="en-US" sz="1200">
                <a:solidFill>
                  <a:srgbClr val="FF0000"/>
                </a:solidFill>
              </a:rPr>
              <a:t>因为</a:t>
            </a:r>
            <a:r>
              <a:rPr lang="en-US" altLang="zh-CN" sz="1200">
                <a:solidFill>
                  <a:srgbClr val="FF0000"/>
                </a:solidFill>
              </a:rPr>
              <a:t>unload</a:t>
            </a:r>
            <a:r>
              <a:rPr lang="zh-CN" altLang="en-US" sz="1200">
                <a:solidFill>
                  <a:srgbClr val="FF0000"/>
                </a:solidFill>
              </a:rPr>
              <a:t>事件是在页面卸载完成后触发的，所以不能使用页面加载后才有的对象。此时要访问</a:t>
            </a:r>
            <a:r>
              <a:rPr lang="en-US" altLang="zh-CN" sz="1200">
                <a:solidFill>
                  <a:srgbClr val="FF0000"/>
                </a:solidFill>
              </a:rPr>
              <a:t>DOM</a:t>
            </a:r>
            <a:r>
              <a:rPr lang="zh-CN" altLang="en-US" sz="1200">
                <a:solidFill>
                  <a:srgbClr val="FF0000"/>
                </a:solidFill>
              </a:rPr>
              <a:t>或修改页面外观都会导致错误。</a:t>
            </a:r>
          </a:p>
          <a:p>
            <a:r>
              <a:rPr lang="en-US" altLang="zh-CN" sz="1400"/>
              <a:t>abort</a:t>
            </a:r>
            <a:r>
              <a:rPr lang="zh-CN" altLang="en-US" sz="1400"/>
              <a:t>：在</a:t>
            </a:r>
            <a:r>
              <a:rPr lang="en-US" altLang="zh-CN" sz="1400"/>
              <a:t>object</a:t>
            </a:r>
            <a:r>
              <a:rPr lang="zh-CN" altLang="en-US" sz="1400"/>
              <a:t>元素上当相应对象加载完成前被用户提前终止下载时触发。</a:t>
            </a:r>
          </a:p>
          <a:p>
            <a:r>
              <a:rPr lang="en-US" altLang="zh-CN" sz="1400"/>
              <a:t>error</a:t>
            </a:r>
            <a:r>
              <a:rPr lang="zh-CN" altLang="en-US" sz="1400"/>
              <a:t>：在</a:t>
            </a:r>
            <a:r>
              <a:rPr lang="en-US" altLang="zh-CN" sz="1400"/>
              <a:t>window</a:t>
            </a:r>
            <a:r>
              <a:rPr lang="zh-CN" altLang="en-US" sz="1400"/>
              <a:t>上当</a:t>
            </a:r>
            <a:r>
              <a:rPr lang="en-US" altLang="zh-CN" sz="1400"/>
              <a:t>JavaScript</a:t>
            </a:r>
            <a:r>
              <a:rPr lang="zh-CN" altLang="en-US" sz="1400"/>
              <a:t>报错时触发，在</a:t>
            </a:r>
            <a:r>
              <a:rPr lang="en-US" altLang="zh-CN" sz="1400" err="1"/>
              <a:t>img</a:t>
            </a:r>
            <a:r>
              <a:rPr lang="zh-CN" altLang="en-US" sz="1400"/>
              <a:t>元素上当无法加载指定图片时触发，在</a:t>
            </a:r>
            <a:r>
              <a:rPr lang="en-US" altLang="zh-CN" sz="1400"/>
              <a:t>object</a:t>
            </a:r>
            <a:r>
              <a:rPr lang="zh-CN" altLang="en-US" sz="1400"/>
              <a:t>元素上当无法加载相应对象时触发。</a:t>
            </a:r>
          </a:p>
          <a:p>
            <a:r>
              <a:rPr lang="en-US" altLang="zh-CN" sz="1400"/>
              <a:t>select</a:t>
            </a:r>
            <a:r>
              <a:rPr lang="zh-CN" altLang="en-US" sz="1400"/>
              <a:t>：在文本框（</a:t>
            </a:r>
            <a:r>
              <a:rPr lang="en-US" altLang="zh-CN" sz="1400"/>
              <a:t>&lt;input&gt;</a:t>
            </a:r>
            <a:r>
              <a:rPr lang="zh-CN" altLang="en-US" sz="1400"/>
              <a:t>或</a:t>
            </a:r>
            <a:r>
              <a:rPr lang="en-US" altLang="zh-CN" sz="1400" err="1"/>
              <a:t>textarea</a:t>
            </a:r>
            <a:r>
              <a:rPr lang="zh-CN" altLang="en-US" sz="1400"/>
              <a:t>）上当用户选择了一个或多个字符时触发。</a:t>
            </a:r>
          </a:p>
          <a:p>
            <a:r>
              <a:rPr lang="en-US" altLang="zh-CN" sz="1400"/>
              <a:t>resize</a:t>
            </a:r>
            <a:r>
              <a:rPr lang="zh-CN" altLang="en-US" sz="1400"/>
              <a:t>：在</a:t>
            </a:r>
            <a:r>
              <a:rPr lang="en-US" altLang="zh-CN" sz="1400"/>
              <a:t>window</a:t>
            </a:r>
            <a:r>
              <a:rPr lang="zh-CN" altLang="en-US" sz="1400"/>
              <a:t>上当窗口被缩放时触发。</a:t>
            </a:r>
          </a:p>
          <a:p>
            <a:r>
              <a:rPr lang="en-US" altLang="zh-CN" sz="1400"/>
              <a:t>scroll</a:t>
            </a:r>
            <a:r>
              <a:rPr lang="zh-CN" altLang="en-US" sz="1400"/>
              <a:t>：当用户滚动包含滚动条的元素时在元素上触发。</a:t>
            </a:r>
            <a:r>
              <a:rPr lang="en-US" altLang="zh-CN" sz="1400"/>
              <a:t>&lt;body&gt;</a:t>
            </a:r>
            <a:r>
              <a:rPr lang="zh-CN" altLang="en-US" sz="1400"/>
              <a:t>元素包含已加载页面的滚动条。</a:t>
            </a:r>
            <a:endParaRPr lang="en-US" altLang="zh-CN" sz="1400"/>
          </a:p>
        </p:txBody>
      </p:sp>
      <p:sp>
        <p:nvSpPr>
          <p:cNvPr id="4" name="Rectangle 1">
            <a:extLst>
              <a:ext uri="{FF2B5EF4-FFF2-40B4-BE49-F238E27FC236}">
                <a16:creationId xmlns:a16="http://schemas.microsoft.com/office/drawing/2014/main" id="{9EABF3E7-90CA-4864-BB3C-1D7C838E5497}"/>
              </a:ext>
            </a:extLst>
          </p:cNvPr>
          <p:cNvSpPr>
            <a:spLocks noChangeArrowheads="1"/>
          </p:cNvSpPr>
          <p:nvPr/>
        </p:nvSpPr>
        <p:spPr bwMode="auto">
          <a:xfrm>
            <a:off x="40449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874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 </a:t>
            </a:r>
            <a:r>
              <a:rPr lang="zh-CN" altLang="en-US"/>
              <a:t>焦点事件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a:t> </a:t>
            </a:r>
            <a:r>
              <a:rPr lang="en-US" altLang="zh-CN" sz="1400">
                <a:solidFill>
                  <a:srgbClr val="FF0000"/>
                </a:solidFill>
              </a:rPr>
              <a:t>blur</a:t>
            </a:r>
            <a:r>
              <a:rPr lang="zh-CN" altLang="en-US" sz="1400"/>
              <a:t>：当元素失去焦点时触发。这个事件不冒泡，所有浏览器都支持。</a:t>
            </a:r>
            <a:endParaRPr lang="en-US" altLang="zh-CN" sz="1400"/>
          </a:p>
          <a:p>
            <a:r>
              <a:rPr lang="en-US" altLang="zh-CN" sz="1400"/>
              <a:t> </a:t>
            </a:r>
            <a:r>
              <a:rPr lang="en-US" altLang="zh-CN" sz="1400">
                <a:solidFill>
                  <a:srgbClr val="FF0000"/>
                </a:solidFill>
              </a:rPr>
              <a:t>focus</a:t>
            </a:r>
            <a:r>
              <a:rPr lang="zh-CN" altLang="en-US" sz="1400"/>
              <a:t>：当元素获得焦点时触发。这个事件不冒泡，所有浏览器都支持。</a:t>
            </a:r>
          </a:p>
          <a:p>
            <a:r>
              <a:rPr lang="en-US" altLang="zh-CN" sz="1400"/>
              <a:t> </a:t>
            </a:r>
            <a:r>
              <a:rPr lang="en-US" altLang="zh-CN" sz="1400" err="1"/>
              <a:t>DOMFocusIn</a:t>
            </a:r>
            <a:r>
              <a:rPr lang="zh-CN" altLang="en-US" sz="1400"/>
              <a:t>：当元素获得焦点时触发。这个事件是</a:t>
            </a:r>
            <a:r>
              <a:rPr lang="en-US" altLang="zh-CN" sz="1400"/>
              <a:t>focus</a:t>
            </a:r>
            <a:r>
              <a:rPr lang="zh-CN" altLang="en-US" sz="1400"/>
              <a:t>的冒泡版。</a:t>
            </a:r>
            <a:r>
              <a:rPr lang="en-US" altLang="zh-CN" sz="1400"/>
              <a:t>Opera</a:t>
            </a:r>
            <a:r>
              <a:rPr lang="zh-CN" altLang="en-US" sz="1400"/>
              <a:t>是唯一支持这个事件的主流浏览器。</a:t>
            </a:r>
            <a:r>
              <a:rPr lang="en-US" altLang="zh-CN" sz="1400"/>
              <a:t>DOM3 Events</a:t>
            </a:r>
            <a:r>
              <a:rPr lang="zh-CN" altLang="en-US" sz="1400"/>
              <a:t>废弃了</a:t>
            </a:r>
            <a:r>
              <a:rPr lang="en-US" altLang="zh-CN" sz="1400" err="1"/>
              <a:t>DOMFocusIn</a:t>
            </a:r>
            <a:r>
              <a:rPr lang="zh-CN" altLang="en-US" sz="1400"/>
              <a:t>，推荐</a:t>
            </a:r>
            <a:r>
              <a:rPr lang="en-US" altLang="zh-CN" sz="1400" err="1"/>
              <a:t>focusin</a:t>
            </a:r>
            <a:r>
              <a:rPr lang="zh-CN" altLang="en-US" sz="1400"/>
              <a:t>。</a:t>
            </a:r>
          </a:p>
          <a:p>
            <a:r>
              <a:rPr lang="en-US" altLang="zh-CN" sz="1400"/>
              <a:t> </a:t>
            </a:r>
            <a:r>
              <a:rPr lang="en-US" altLang="zh-CN" sz="1400" err="1"/>
              <a:t>DOMFocusOut</a:t>
            </a:r>
            <a:r>
              <a:rPr lang="zh-CN" altLang="en-US" sz="1400"/>
              <a:t>：当元素失去焦点时触发。这个事件是</a:t>
            </a:r>
            <a:r>
              <a:rPr lang="en-US" altLang="zh-CN" sz="1400"/>
              <a:t>blur</a:t>
            </a:r>
            <a:r>
              <a:rPr lang="zh-CN" altLang="en-US" sz="1400"/>
              <a:t>的通用版。</a:t>
            </a:r>
            <a:r>
              <a:rPr lang="en-US" altLang="zh-CN" sz="1400"/>
              <a:t>Opera</a:t>
            </a:r>
            <a:r>
              <a:rPr lang="zh-CN" altLang="en-US" sz="1400"/>
              <a:t>是唯一支持这个事件的主流浏览器。</a:t>
            </a:r>
            <a:r>
              <a:rPr lang="en-US" altLang="zh-CN" sz="1400"/>
              <a:t>DOM3 Events</a:t>
            </a:r>
            <a:r>
              <a:rPr lang="zh-CN" altLang="en-US" sz="1400"/>
              <a:t>废弃了</a:t>
            </a:r>
            <a:r>
              <a:rPr lang="en-US" altLang="zh-CN" sz="1400" err="1"/>
              <a:t>DOMFocusOut</a:t>
            </a:r>
            <a:r>
              <a:rPr lang="zh-CN" altLang="en-US" sz="1400"/>
              <a:t>，推荐</a:t>
            </a:r>
            <a:r>
              <a:rPr lang="en-US" altLang="zh-CN" sz="1400" err="1"/>
              <a:t>focusout</a:t>
            </a:r>
            <a:r>
              <a:rPr lang="zh-CN" altLang="en-US" sz="1400"/>
              <a:t>。</a:t>
            </a:r>
          </a:p>
          <a:p>
            <a:r>
              <a:rPr lang="en-US" altLang="zh-CN" sz="1400"/>
              <a:t> </a:t>
            </a:r>
            <a:r>
              <a:rPr lang="en-US" altLang="zh-CN" sz="1400" err="1">
                <a:solidFill>
                  <a:srgbClr val="FF0000"/>
                </a:solidFill>
              </a:rPr>
              <a:t>focusin</a:t>
            </a:r>
            <a:r>
              <a:rPr lang="zh-CN" altLang="en-US" sz="1400"/>
              <a:t>：当元素获得焦点时触发。这个事件是</a:t>
            </a:r>
            <a:r>
              <a:rPr lang="en-US" altLang="zh-CN" sz="1400"/>
              <a:t>focus</a:t>
            </a:r>
            <a:r>
              <a:rPr lang="zh-CN" altLang="en-US" sz="1400"/>
              <a:t>的冒泡版。</a:t>
            </a:r>
          </a:p>
          <a:p>
            <a:r>
              <a:rPr lang="en-US" altLang="zh-CN" sz="1400"/>
              <a:t> </a:t>
            </a:r>
            <a:r>
              <a:rPr lang="en-US" altLang="zh-CN" sz="1400" err="1">
                <a:solidFill>
                  <a:srgbClr val="FF0000"/>
                </a:solidFill>
              </a:rPr>
              <a:t>focusout</a:t>
            </a:r>
            <a:r>
              <a:rPr lang="zh-CN" altLang="en-US" sz="1400"/>
              <a:t>：当元素失去焦点时触发。这个事件是</a:t>
            </a:r>
            <a:r>
              <a:rPr lang="en-US" altLang="zh-CN" sz="1400"/>
              <a:t>blur</a:t>
            </a:r>
            <a:r>
              <a:rPr lang="zh-CN" altLang="en-US" sz="1400"/>
              <a:t>的通用版。</a:t>
            </a:r>
            <a:endParaRPr lang="en-US" altLang="zh-CN" sz="1400"/>
          </a:p>
        </p:txBody>
      </p:sp>
      <p:sp>
        <p:nvSpPr>
          <p:cNvPr id="4" name="Rectangle 1">
            <a:extLst>
              <a:ext uri="{FF2B5EF4-FFF2-40B4-BE49-F238E27FC236}">
                <a16:creationId xmlns:a16="http://schemas.microsoft.com/office/drawing/2014/main" id="{9EABF3E7-90CA-4864-BB3C-1D7C838E5497}"/>
              </a:ext>
            </a:extLst>
          </p:cNvPr>
          <p:cNvSpPr>
            <a:spLocks noChangeArrowheads="1"/>
          </p:cNvSpPr>
          <p:nvPr/>
        </p:nvSpPr>
        <p:spPr bwMode="auto">
          <a:xfrm>
            <a:off x="40449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7743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鼠标事件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graphicFrame>
        <p:nvGraphicFramePr>
          <p:cNvPr id="3" name="表格 2">
            <a:extLst>
              <a:ext uri="{FF2B5EF4-FFF2-40B4-BE49-F238E27FC236}">
                <a16:creationId xmlns:a16="http://schemas.microsoft.com/office/drawing/2014/main" id="{B3C51714-2526-4E3F-AEE9-232EDCD83D46}"/>
              </a:ext>
            </a:extLst>
          </p:cNvPr>
          <p:cNvGraphicFramePr>
            <a:graphicFrameLocks noGrp="1"/>
          </p:cNvGraphicFramePr>
          <p:nvPr>
            <p:extLst>
              <p:ext uri="{D42A27DB-BD31-4B8C-83A1-F6EECF244321}">
                <p14:modId xmlns:p14="http://schemas.microsoft.com/office/powerpoint/2010/main" val="2647830682"/>
              </p:ext>
            </p:extLst>
          </p:nvPr>
        </p:nvGraphicFramePr>
        <p:xfrm>
          <a:off x="719609" y="1653451"/>
          <a:ext cx="10360098" cy="5552446"/>
        </p:xfrm>
        <a:graphic>
          <a:graphicData uri="http://schemas.openxmlformats.org/drawingml/2006/table">
            <a:tbl>
              <a:tblPr/>
              <a:tblGrid>
                <a:gridCol w="5180049">
                  <a:extLst>
                    <a:ext uri="{9D8B030D-6E8A-4147-A177-3AD203B41FA5}">
                      <a16:colId xmlns:a16="http://schemas.microsoft.com/office/drawing/2014/main" val="1295048362"/>
                    </a:ext>
                  </a:extLst>
                </a:gridCol>
                <a:gridCol w="5180049">
                  <a:extLst>
                    <a:ext uri="{9D8B030D-6E8A-4147-A177-3AD203B41FA5}">
                      <a16:colId xmlns:a16="http://schemas.microsoft.com/office/drawing/2014/main" val="3624067358"/>
                    </a:ext>
                  </a:extLst>
                </a:gridCol>
              </a:tblGrid>
              <a:tr h="536722">
                <a:tc>
                  <a:txBody>
                    <a:bodyPr/>
                    <a:lstStyle/>
                    <a:p>
                      <a:pPr algn="l"/>
                      <a:r>
                        <a:rPr lang="en-US" sz="2000" b="1" u="none" strike="noStrike">
                          <a:solidFill>
                            <a:srgbClr val="990000"/>
                          </a:solidFill>
                          <a:effectLst/>
                          <a:hlinkClick r:id="rId3" tooltip="/zh-CN/docs/Web/Reference/Events/click"/>
                        </a:rPr>
                        <a:t>click</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在元素上按下并释放任意鼠标按键。</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909889788"/>
                  </a:ext>
                </a:extLst>
              </a:tr>
              <a:tr h="536722">
                <a:tc>
                  <a:txBody>
                    <a:bodyPr/>
                    <a:lstStyle/>
                    <a:p>
                      <a:pPr algn="l"/>
                      <a:r>
                        <a:rPr lang="en-US" sz="2000" b="1" u="none" strike="noStrike" err="1">
                          <a:solidFill>
                            <a:srgbClr val="990000"/>
                          </a:solidFill>
                          <a:effectLst/>
                          <a:hlinkClick r:id="rId4" tooltip="/zh-CN/docs/Web/Reference/Events/contextmenu"/>
                        </a:rPr>
                        <a:t>contextmenu</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右键点击（在右键菜单显示前触发）。</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668397052"/>
                  </a:ext>
                </a:extLst>
              </a:tr>
              <a:tr h="345124">
                <a:tc>
                  <a:txBody>
                    <a:bodyPr/>
                    <a:lstStyle/>
                    <a:p>
                      <a:pPr algn="l"/>
                      <a:r>
                        <a:rPr lang="en-US" sz="2000" b="1" u="none" strike="noStrike">
                          <a:solidFill>
                            <a:srgbClr val="990000"/>
                          </a:solidFill>
                          <a:effectLst/>
                          <a:hlinkClick r:id="rId5" tooltip="/zh-CN/docs/Web/Reference/Events/dblclick"/>
                        </a:rPr>
                        <a:t>dblclick</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在元素上双击鼠标按钮。</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83550565"/>
                  </a:ext>
                </a:extLst>
              </a:tr>
              <a:tr h="345124">
                <a:tc>
                  <a:txBody>
                    <a:bodyPr/>
                    <a:lstStyle/>
                    <a:p>
                      <a:pPr algn="l"/>
                      <a:r>
                        <a:rPr lang="en-US" sz="2000" b="1" u="none" strike="noStrike" err="1">
                          <a:solidFill>
                            <a:srgbClr val="990000"/>
                          </a:solidFill>
                          <a:effectLst/>
                          <a:hlinkClick r:id="rId6" tooltip="/zh-CN/docs/Web/Reference/Events/mousedown"/>
                        </a:rPr>
                        <a:t>mousedown</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在元素上按下任意鼠标按钮。</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61061701"/>
                  </a:ext>
                </a:extLst>
              </a:tr>
              <a:tr h="632928">
                <a:tc>
                  <a:txBody>
                    <a:bodyPr/>
                    <a:lstStyle/>
                    <a:p>
                      <a:pPr algn="l"/>
                      <a:r>
                        <a:rPr lang="en-US" sz="2000" b="1" u="none" strike="noStrike">
                          <a:solidFill>
                            <a:srgbClr val="990000"/>
                          </a:solidFill>
                          <a:effectLst/>
                          <a:hlinkClick r:id="rId7" tooltip="/zh-CN/docs/Web/Reference/Events/mouseenter"/>
                        </a:rPr>
                        <a:t>mouseenter</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指针移到有事件监听的元素内（不冒泡，</a:t>
                      </a:r>
                      <a:r>
                        <a:rPr lang="en-US" altLang="zh-CN" sz="2000" b="1">
                          <a:effectLst/>
                        </a:rPr>
                        <a:t>DOM3</a:t>
                      </a:r>
                      <a:r>
                        <a:rPr lang="zh-CN" altLang="en-US" sz="2000" b="1">
                          <a:effectLst/>
                        </a:rPr>
                        <a:t>新增）。</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447367513"/>
                  </a:ext>
                </a:extLst>
              </a:tr>
              <a:tr h="553854">
                <a:tc>
                  <a:txBody>
                    <a:bodyPr/>
                    <a:lstStyle/>
                    <a:p>
                      <a:pPr algn="l"/>
                      <a:r>
                        <a:rPr lang="en-US" sz="2000" b="1" u="none" strike="noStrike" err="1">
                          <a:solidFill>
                            <a:srgbClr val="990000"/>
                          </a:solidFill>
                          <a:effectLst/>
                          <a:hlinkClick r:id="rId8" tooltip="/zh-CN/docs/Web/Reference/Events/mouseleave"/>
                        </a:rPr>
                        <a:t>mouseleave</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指针移出元素范围外（不冒泡，</a:t>
                      </a:r>
                      <a:r>
                        <a:rPr lang="en-US" altLang="zh-CN" sz="2000" b="1">
                          <a:effectLst/>
                        </a:rPr>
                        <a:t>DOM3</a:t>
                      </a:r>
                      <a:r>
                        <a:rPr lang="zh-CN" altLang="en-US" sz="2000" b="1">
                          <a:effectLst/>
                        </a:rPr>
                        <a:t>新增）。</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424764067"/>
                  </a:ext>
                </a:extLst>
              </a:tr>
              <a:tr h="345124">
                <a:tc>
                  <a:txBody>
                    <a:bodyPr/>
                    <a:lstStyle/>
                    <a:p>
                      <a:pPr algn="l"/>
                      <a:r>
                        <a:rPr lang="en-US" sz="2000" b="1" u="none" strike="noStrike">
                          <a:solidFill>
                            <a:srgbClr val="990000"/>
                          </a:solidFill>
                          <a:effectLst/>
                          <a:hlinkClick r:id="rId9" tooltip="/zh-CN/docs/Web/Reference/Events/mousemove"/>
                        </a:rPr>
                        <a:t>mousemove</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指针在元素内移动时</a:t>
                      </a:r>
                      <a:r>
                        <a:rPr lang="zh-CN" altLang="en-US" sz="2000" b="1">
                          <a:solidFill>
                            <a:srgbClr val="FF0000"/>
                          </a:solidFill>
                          <a:effectLst/>
                        </a:rPr>
                        <a:t>持续触发</a:t>
                      </a:r>
                      <a:r>
                        <a:rPr lang="zh-CN" altLang="en-US" sz="2000" b="1">
                          <a:effectLst/>
                        </a:rPr>
                        <a:t>。</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374892964"/>
                  </a:ext>
                </a:extLst>
              </a:tr>
              <a:tr h="536722">
                <a:tc>
                  <a:txBody>
                    <a:bodyPr/>
                    <a:lstStyle/>
                    <a:p>
                      <a:pPr algn="l"/>
                      <a:r>
                        <a:rPr lang="en-US" sz="2000" b="1" u="none" strike="noStrike">
                          <a:solidFill>
                            <a:srgbClr val="990000"/>
                          </a:solidFill>
                          <a:effectLst/>
                          <a:hlinkClick r:id="rId10" tooltip="/zh-CN/docs/Web/Reference/Events/mouseover"/>
                        </a:rPr>
                        <a:t>mouseover</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指针移到有事件监听的元素或者它的子元素内。</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381535375"/>
                  </a:ext>
                </a:extLst>
              </a:tr>
              <a:tr h="536722">
                <a:tc>
                  <a:txBody>
                    <a:bodyPr/>
                    <a:lstStyle/>
                    <a:p>
                      <a:pPr algn="l"/>
                      <a:r>
                        <a:rPr lang="en-US" sz="2000" b="1" u="none" strike="noStrike" err="1">
                          <a:solidFill>
                            <a:srgbClr val="990000"/>
                          </a:solidFill>
                          <a:effectLst/>
                          <a:hlinkClick r:id="rId11" tooltip="/zh-CN/docs/Web/Reference/Events/mouseout"/>
                        </a:rPr>
                        <a:t>mouseout</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指针移出元素，或者移到它的子元素上。</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875363971"/>
                  </a:ext>
                </a:extLst>
              </a:tr>
              <a:tr h="345124">
                <a:tc>
                  <a:txBody>
                    <a:bodyPr/>
                    <a:lstStyle/>
                    <a:p>
                      <a:pPr algn="l"/>
                      <a:r>
                        <a:rPr lang="en-US" sz="2000" b="1" u="none" strike="noStrike" err="1">
                          <a:solidFill>
                            <a:srgbClr val="990000"/>
                          </a:solidFill>
                          <a:effectLst/>
                          <a:hlinkClick r:id="rId12" tooltip="/zh-CN/docs/Web/Reference/Events/mouseup"/>
                        </a:rPr>
                        <a:t>mouseup</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在元素上释放任意鼠标按键。</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759046056"/>
                  </a:ext>
                </a:extLst>
              </a:tr>
              <a:tr h="381100">
                <a:tc>
                  <a:txBody>
                    <a:bodyPr/>
                    <a:lstStyle/>
                    <a:p>
                      <a:pPr algn="l"/>
                      <a:r>
                        <a:rPr lang="en-US" altLang="zh-CN" sz="2000" b="1" u="none" strike="noStrike" err="1">
                          <a:solidFill>
                            <a:srgbClr val="990000"/>
                          </a:solidFill>
                          <a:effectLst/>
                          <a:hlinkClick r:id="rId13" tooltip="/zh-CN/docs/Web/Reference/Events/wheel"/>
                        </a:rPr>
                        <a:t>mouse</a:t>
                      </a:r>
                      <a:r>
                        <a:rPr lang="en-US" sz="2000" b="1" u="none" strike="noStrike" err="1">
                          <a:solidFill>
                            <a:srgbClr val="990000"/>
                          </a:solidFill>
                          <a:effectLst/>
                          <a:hlinkClick r:id="rId13" tooltip="/zh-CN/docs/Web/Reference/Events/wheel"/>
                        </a:rPr>
                        <a:t>wheel</a:t>
                      </a:r>
                      <a:endParaRPr lang="en-US" sz="2000" b="1">
                        <a:effectLst/>
                      </a:endParaRP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l"/>
                      <a:r>
                        <a:rPr lang="zh-CN" altLang="en-US" sz="2000" b="1">
                          <a:effectLst/>
                        </a:rPr>
                        <a:t>滚轮向任意方向滚动。（</a:t>
                      </a:r>
                      <a:r>
                        <a:rPr lang="en-US" altLang="zh-CN" sz="2400" b="1" i="0" kern="1200" err="1">
                          <a:solidFill>
                            <a:schemeClr val="tx1"/>
                          </a:solidFill>
                          <a:effectLst/>
                          <a:latin typeface="+mn-lt"/>
                          <a:ea typeface="+mn-ea"/>
                          <a:cs typeface="+mn-cs"/>
                        </a:rPr>
                        <a:t>wheelDelta</a:t>
                      </a:r>
                      <a:r>
                        <a:rPr lang="zh-CN" altLang="en-US" sz="2400" b="1" i="0" kern="1200">
                          <a:solidFill>
                            <a:schemeClr val="tx1"/>
                          </a:solidFill>
                          <a:effectLst/>
                          <a:latin typeface="+mn-lt"/>
                          <a:ea typeface="+mn-ea"/>
                          <a:cs typeface="+mn-cs"/>
                        </a:rPr>
                        <a:t>：</a:t>
                      </a:r>
                      <a:r>
                        <a:rPr lang="en-US" altLang="zh-CN" sz="2400" b="1" i="0" kern="1200">
                          <a:solidFill>
                            <a:schemeClr val="tx1"/>
                          </a:solidFill>
                          <a:effectLst/>
                          <a:latin typeface="+mn-lt"/>
                          <a:ea typeface="+mn-ea"/>
                          <a:cs typeface="+mn-cs"/>
                        </a:rPr>
                        <a:t>120</a:t>
                      </a:r>
                      <a:r>
                        <a:rPr lang="zh-CN" altLang="en-US" sz="2400" b="1" i="0" kern="1200">
                          <a:solidFill>
                            <a:schemeClr val="tx1"/>
                          </a:solidFill>
                          <a:effectLst/>
                          <a:latin typeface="+mn-lt"/>
                          <a:ea typeface="+mn-ea"/>
                          <a:cs typeface="+mn-cs"/>
                        </a:rPr>
                        <a:t>向前</a:t>
                      </a:r>
                      <a:r>
                        <a:rPr lang="zh-CN" altLang="en-US" sz="2000" b="1">
                          <a:effectLst/>
                        </a:rPr>
                        <a:t>）</a:t>
                      </a:r>
                    </a:p>
                  </a:txBody>
                  <a:tcPr marL="32376" marR="32376" marT="24282" marB="2428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940345353"/>
                  </a:ext>
                </a:extLst>
              </a:tr>
            </a:tbl>
          </a:graphicData>
        </a:graphic>
      </p:graphicFrame>
      <p:sp>
        <p:nvSpPr>
          <p:cNvPr id="4" name="Rectangle 1">
            <a:extLst>
              <a:ext uri="{FF2B5EF4-FFF2-40B4-BE49-F238E27FC236}">
                <a16:creationId xmlns:a16="http://schemas.microsoft.com/office/drawing/2014/main" id="{9EABF3E7-90CA-4864-BB3C-1D7C838E5497}"/>
              </a:ext>
            </a:extLst>
          </p:cNvPr>
          <p:cNvSpPr>
            <a:spLocks noChangeArrowheads="1"/>
          </p:cNvSpPr>
          <p:nvPr/>
        </p:nvSpPr>
        <p:spPr bwMode="auto">
          <a:xfrm>
            <a:off x="404495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9884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鼠标事件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600"/>
              <a:t> </a:t>
            </a:r>
            <a:r>
              <a:rPr lang="zh-CN" altLang="en-US" sz="1600"/>
              <a:t>移动：</a:t>
            </a:r>
            <a:endParaRPr lang="en-US" altLang="zh-CN" sz="1600"/>
          </a:p>
          <a:p>
            <a:pPr lvl="1"/>
            <a:r>
              <a:rPr lang="en-US" altLang="zh-CN" sz="1400"/>
              <a:t> mouseover </a:t>
            </a:r>
            <a:r>
              <a:rPr lang="en-US" altLang="zh-CN" sz="1400">
                <a:sym typeface="Wingdings" panose="05000000000000000000" pitchFamily="2" charset="2"/>
              </a:rPr>
              <a:t> </a:t>
            </a:r>
            <a:r>
              <a:rPr lang="en-US" altLang="zh-CN" sz="1400" err="1">
                <a:sym typeface="Wingdings" panose="05000000000000000000" pitchFamily="2" charset="2"/>
              </a:rPr>
              <a:t>mouseenter</a:t>
            </a:r>
            <a:r>
              <a:rPr lang="en-US" altLang="zh-CN" sz="1400">
                <a:sym typeface="Wingdings" panose="05000000000000000000" pitchFamily="2" charset="2"/>
              </a:rPr>
              <a:t>  </a:t>
            </a:r>
            <a:r>
              <a:rPr lang="en-US" altLang="zh-CN" sz="1400" err="1">
                <a:sym typeface="Wingdings" panose="05000000000000000000" pitchFamily="2" charset="2"/>
              </a:rPr>
              <a:t>mousemove</a:t>
            </a:r>
            <a:r>
              <a:rPr lang="en-US" altLang="zh-CN" sz="1400">
                <a:sym typeface="Wingdings" panose="05000000000000000000" pitchFamily="2" charset="2"/>
              </a:rPr>
              <a:t>( </a:t>
            </a:r>
            <a:r>
              <a:rPr lang="zh-CN" altLang="en-US" sz="1400">
                <a:sym typeface="Wingdings" panose="05000000000000000000" pitchFamily="2" charset="2"/>
              </a:rPr>
              <a:t>反复发生</a:t>
            </a:r>
            <a:r>
              <a:rPr lang="en-US" altLang="zh-CN" sz="1400">
                <a:sym typeface="Wingdings" panose="05000000000000000000" pitchFamily="2" charset="2"/>
              </a:rPr>
              <a:t>)  </a:t>
            </a:r>
            <a:r>
              <a:rPr lang="en-US" altLang="zh-CN" sz="1400" err="1">
                <a:sym typeface="Wingdings" panose="05000000000000000000" pitchFamily="2" charset="2"/>
              </a:rPr>
              <a:t>mouseout</a:t>
            </a:r>
            <a:r>
              <a:rPr lang="en-US" altLang="zh-CN" sz="1400">
                <a:sym typeface="Wingdings" panose="05000000000000000000" pitchFamily="2" charset="2"/>
              </a:rPr>
              <a:t>  </a:t>
            </a:r>
            <a:r>
              <a:rPr lang="en-US" altLang="zh-CN" sz="1400" err="1">
                <a:sym typeface="Wingdings" panose="05000000000000000000" pitchFamily="2" charset="2"/>
              </a:rPr>
              <a:t>mouseleave</a:t>
            </a:r>
            <a:endParaRPr lang="en-US" altLang="zh-CN" sz="1400"/>
          </a:p>
          <a:p>
            <a:r>
              <a:rPr lang="zh-CN" altLang="en-US" sz="1600"/>
              <a:t> 点击：</a:t>
            </a:r>
            <a:endParaRPr lang="en-US" altLang="zh-CN" sz="1600"/>
          </a:p>
          <a:p>
            <a:pPr lvl="1"/>
            <a:r>
              <a:rPr lang="en-US" altLang="zh-CN" sz="1400"/>
              <a:t> </a:t>
            </a:r>
            <a:r>
              <a:rPr lang="en-US" altLang="zh-CN" sz="1400" err="1"/>
              <a:t>mousedown</a:t>
            </a:r>
            <a:r>
              <a:rPr lang="en-US" altLang="zh-CN" sz="1400"/>
              <a:t>  </a:t>
            </a:r>
            <a:r>
              <a:rPr lang="en-US" altLang="zh-CN" sz="1400">
                <a:sym typeface="Wingdings" panose="05000000000000000000" pitchFamily="2" charset="2"/>
              </a:rPr>
              <a:t> </a:t>
            </a:r>
            <a:r>
              <a:rPr lang="en-US" altLang="zh-CN" sz="1400" err="1">
                <a:sym typeface="Wingdings" panose="05000000000000000000" pitchFamily="2" charset="2"/>
              </a:rPr>
              <a:t>mouseup</a:t>
            </a:r>
            <a:r>
              <a:rPr lang="en-US" altLang="zh-CN" sz="1400">
                <a:sym typeface="Wingdings" panose="05000000000000000000" pitchFamily="2" charset="2"/>
              </a:rPr>
              <a:t>  click </a:t>
            </a:r>
            <a:r>
              <a:rPr lang="en-US" altLang="zh-CN" sz="1400"/>
              <a:t> mousedown  </a:t>
            </a:r>
            <a:r>
              <a:rPr lang="en-US" altLang="zh-CN" sz="1400">
                <a:sym typeface="Wingdings" panose="05000000000000000000" pitchFamily="2" charset="2"/>
              </a:rPr>
              <a:t> mouseup  click  dblclick</a:t>
            </a:r>
          </a:p>
          <a:p>
            <a:r>
              <a:rPr lang="en-US" altLang="zh-CN" sz="1600">
                <a:sym typeface="Wingdings" panose="05000000000000000000" pitchFamily="2" charset="2"/>
              </a:rPr>
              <a:t> </a:t>
            </a:r>
            <a:r>
              <a:rPr lang="zh-CN" altLang="en-US" sz="1600">
                <a:sym typeface="Wingdings" panose="05000000000000000000" pitchFamily="2" charset="2"/>
              </a:rPr>
              <a:t>坐标体系</a:t>
            </a:r>
            <a:endParaRPr lang="en-US" altLang="zh-CN" sz="1600">
              <a:sym typeface="Wingdings" panose="05000000000000000000" pitchFamily="2" charset="2"/>
            </a:endParaRPr>
          </a:p>
          <a:p>
            <a:pPr lvl="1"/>
            <a:r>
              <a:rPr lang="en-US" altLang="zh-CN" sz="1400">
                <a:sym typeface="Wingdings" panose="05000000000000000000" pitchFamily="2" charset="2"/>
              </a:rPr>
              <a:t> </a:t>
            </a:r>
            <a:r>
              <a:rPr lang="en-US" altLang="zh-CN" sz="1400" err="1">
                <a:sym typeface="Wingdings" panose="05000000000000000000" pitchFamily="2" charset="2"/>
              </a:rPr>
              <a:t>screenX</a:t>
            </a:r>
            <a:r>
              <a:rPr lang="zh-CN" altLang="en-US" sz="1400">
                <a:sym typeface="Wingdings" panose="05000000000000000000" pitchFamily="2" charset="2"/>
              </a:rPr>
              <a:t>。。。。</a:t>
            </a:r>
            <a:endParaRPr lang="en-US" altLang="zh-CN" sz="1400">
              <a:sym typeface="Wingdings" panose="05000000000000000000" pitchFamily="2" charset="2"/>
            </a:endParaRPr>
          </a:p>
          <a:p>
            <a:r>
              <a:rPr lang="en-US" altLang="zh-CN" sz="1600">
                <a:sym typeface="Wingdings" panose="05000000000000000000" pitchFamily="2" charset="2"/>
              </a:rPr>
              <a:t> </a:t>
            </a:r>
            <a:r>
              <a:rPr lang="en-US" altLang="zh-CN" sz="1600" err="1">
                <a:sym typeface="Wingdings" panose="05000000000000000000" pitchFamily="2" charset="2"/>
              </a:rPr>
              <a:t>Event.</a:t>
            </a:r>
            <a:r>
              <a:rPr lang="en-US" altLang="zh-CN" sz="1600" err="1"/>
              <a:t>relatedTarget</a:t>
            </a:r>
            <a:endParaRPr lang="en-US" altLang="zh-CN" sz="1600">
              <a:sym typeface="Wingdings" panose="05000000000000000000" pitchFamily="2" charset="2"/>
            </a:endParaRPr>
          </a:p>
          <a:p>
            <a:pPr lvl="1"/>
            <a:r>
              <a:rPr lang="zh-CN" altLang="en-US" sz="1400">
                <a:sym typeface="Wingdings" panose="05000000000000000000" pitchFamily="2" charset="2"/>
              </a:rPr>
              <a:t>这个属性只有在</a:t>
            </a:r>
            <a:r>
              <a:rPr lang="en-US" altLang="zh-CN" sz="1400">
                <a:sym typeface="Wingdings" panose="05000000000000000000" pitchFamily="2" charset="2"/>
              </a:rPr>
              <a:t>mouseover</a:t>
            </a:r>
            <a:r>
              <a:rPr lang="zh-CN" altLang="en-US" sz="1400">
                <a:sym typeface="Wingdings" panose="05000000000000000000" pitchFamily="2" charset="2"/>
              </a:rPr>
              <a:t>和</a:t>
            </a:r>
            <a:r>
              <a:rPr lang="en-US" altLang="zh-CN" sz="1400" err="1">
                <a:sym typeface="Wingdings" panose="05000000000000000000" pitchFamily="2" charset="2"/>
              </a:rPr>
              <a:t>mouseout</a:t>
            </a:r>
            <a:r>
              <a:rPr lang="zh-CN" altLang="en-US" sz="1400">
                <a:sym typeface="Wingdings" panose="05000000000000000000" pitchFamily="2" charset="2"/>
              </a:rPr>
              <a:t>事件发生时才包含值，其他所有事件的这个属性的值都是</a:t>
            </a:r>
            <a:r>
              <a:rPr lang="en-US" altLang="zh-CN" sz="1400">
                <a:sym typeface="Wingdings" panose="05000000000000000000" pitchFamily="2" charset="2"/>
              </a:rPr>
              <a:t>null</a:t>
            </a:r>
            <a:r>
              <a:rPr lang="zh-CN" altLang="en-US" sz="1400">
                <a:sym typeface="Wingdings" panose="05000000000000000000" pitchFamily="2" charset="2"/>
              </a:rPr>
              <a:t>。</a:t>
            </a:r>
            <a:endParaRPr lang="en-US" altLang="zh-CN" sz="1400"/>
          </a:p>
          <a:p>
            <a:pPr lvl="1"/>
            <a:r>
              <a:rPr lang="zh-CN" altLang="en-US" sz="1400">
                <a:sym typeface="Wingdings" panose="05000000000000000000" pitchFamily="2" charset="2"/>
              </a:rPr>
              <a:t>对</a:t>
            </a:r>
            <a:r>
              <a:rPr lang="en-US" altLang="zh-CN" sz="1400">
                <a:sym typeface="Wingdings" panose="05000000000000000000" pitchFamily="2" charset="2"/>
              </a:rPr>
              <a:t>mouseover</a:t>
            </a:r>
            <a:r>
              <a:rPr lang="zh-CN" altLang="en-US" sz="1400">
                <a:sym typeface="Wingdings" panose="05000000000000000000" pitchFamily="2" charset="2"/>
              </a:rPr>
              <a:t>事件来说，事件的主要目标是获得光标的元素，相关元素是失去光标的元素。对</a:t>
            </a:r>
            <a:r>
              <a:rPr lang="en-US" altLang="zh-CN" sz="1400" err="1">
                <a:sym typeface="Wingdings" panose="05000000000000000000" pitchFamily="2" charset="2"/>
              </a:rPr>
              <a:t>mouseout</a:t>
            </a:r>
            <a:r>
              <a:rPr lang="zh-CN" altLang="en-US" sz="1400">
                <a:sym typeface="Wingdings" panose="05000000000000000000" pitchFamily="2" charset="2"/>
              </a:rPr>
              <a:t>事件来说，事件的主要目标是失去光标的元素，而相关元素是获得光标的元素。</a:t>
            </a:r>
            <a:endParaRPr lang="en-US" altLang="zh-CN" sz="1400">
              <a:sym typeface="Wingdings" panose="05000000000000000000" pitchFamily="2" charset="2"/>
            </a:endParaRPr>
          </a:p>
          <a:p>
            <a:r>
              <a:rPr lang="en-US" altLang="zh-CN" sz="1600" err="1">
                <a:sym typeface="Wingdings" panose="05000000000000000000" pitchFamily="2" charset="2"/>
              </a:rPr>
              <a:t>Event.detail</a:t>
            </a:r>
            <a:r>
              <a:rPr lang="zh-CN" altLang="en-US" sz="1600">
                <a:sym typeface="Wingdings" panose="05000000000000000000" pitchFamily="2" charset="2"/>
              </a:rPr>
              <a:t>：对于鼠标事件，表示在给定位置发生了多少次单击。</a:t>
            </a:r>
            <a:endParaRPr lang="en-US" altLang="zh-CN" sz="1600">
              <a:sym typeface="Wingdings" panose="05000000000000000000" pitchFamily="2" charset="2"/>
            </a:endParaRPr>
          </a:p>
        </p:txBody>
      </p:sp>
    </p:spTree>
    <p:extLst>
      <p:ext uri="{BB962C8B-B14F-4D97-AF65-F5344CB8AC3E}">
        <p14:creationId xmlns:p14="http://schemas.microsoft.com/office/powerpoint/2010/main" val="235027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鼠标事件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600"/>
              <a:t>判断按下鼠标的哪个键</a:t>
            </a:r>
            <a:endParaRPr lang="en-US" altLang="zh-CN" sz="1600"/>
          </a:p>
          <a:p>
            <a:pPr lvl="1"/>
            <a:r>
              <a:rPr lang="en-US" altLang="zh-CN" sz="1200"/>
              <a:t>Event</a:t>
            </a:r>
            <a:r>
              <a:rPr lang="zh-CN" altLang="en-US" sz="1200"/>
              <a:t>对象的</a:t>
            </a:r>
            <a:r>
              <a:rPr lang="en-US" altLang="zh-CN" sz="1200"/>
              <a:t>button</a:t>
            </a:r>
            <a:r>
              <a:rPr lang="zh-CN" altLang="en-US" sz="1200"/>
              <a:t>属性（只读）</a:t>
            </a:r>
            <a:endParaRPr lang="en-US" altLang="zh-CN" sz="1200"/>
          </a:p>
          <a:p>
            <a:pPr lvl="2"/>
            <a:r>
              <a:rPr lang="en-US" altLang="zh-CN" sz="1000"/>
              <a:t>0</a:t>
            </a:r>
            <a:r>
              <a:rPr lang="zh-CN" altLang="en-US" sz="1000"/>
              <a:t>：鼠标左键</a:t>
            </a:r>
            <a:endParaRPr lang="en-US" altLang="zh-CN" sz="1000"/>
          </a:p>
          <a:p>
            <a:pPr lvl="2"/>
            <a:r>
              <a:rPr lang="en-US" altLang="zh-CN" sz="1000"/>
              <a:t>1</a:t>
            </a:r>
            <a:r>
              <a:rPr lang="zh-CN" altLang="en-US" sz="1000"/>
              <a:t>：鼠标中键（滚轮）</a:t>
            </a:r>
            <a:endParaRPr lang="en-US" altLang="zh-CN" sz="1000"/>
          </a:p>
          <a:p>
            <a:pPr lvl="2"/>
            <a:r>
              <a:rPr lang="en-US" altLang="zh-CN" sz="1000"/>
              <a:t>2</a:t>
            </a:r>
            <a:r>
              <a:rPr lang="zh-CN" altLang="en-US" sz="1000"/>
              <a:t>：鼠标右键</a:t>
            </a:r>
            <a:endParaRPr lang="en-US" altLang="zh-CN" sz="1000"/>
          </a:p>
          <a:p>
            <a:pPr lvl="1"/>
            <a:r>
              <a:rPr lang="en-US" altLang="zh-CN" sz="1200"/>
              <a:t>Event</a:t>
            </a:r>
            <a:r>
              <a:rPr lang="zh-CN" altLang="en-US" sz="1200"/>
              <a:t>对象的</a:t>
            </a:r>
            <a:r>
              <a:rPr lang="en-US" altLang="zh-CN" sz="1200"/>
              <a:t>buttons</a:t>
            </a:r>
            <a:r>
              <a:rPr lang="zh-CN" altLang="en-US" sz="1200"/>
              <a:t>属性（只读）</a:t>
            </a:r>
            <a:endParaRPr lang="en-US" altLang="zh-CN" sz="1200"/>
          </a:p>
          <a:p>
            <a:pPr lvl="2"/>
            <a:r>
              <a:rPr lang="zh-CN" altLang="en-US" sz="1000"/>
              <a:t>左键：</a:t>
            </a:r>
            <a:r>
              <a:rPr lang="en-US" altLang="zh-CN" sz="1000"/>
              <a:t>1</a:t>
            </a:r>
          </a:p>
          <a:p>
            <a:pPr lvl="2"/>
            <a:r>
              <a:rPr lang="zh-CN" altLang="en-US" sz="1000"/>
              <a:t>右键：</a:t>
            </a:r>
            <a:r>
              <a:rPr lang="en-US" altLang="zh-CN" sz="1000"/>
              <a:t>2</a:t>
            </a:r>
          </a:p>
          <a:p>
            <a:pPr lvl="2"/>
            <a:r>
              <a:rPr lang="zh-CN" altLang="en-US" sz="1000"/>
              <a:t>中键：</a:t>
            </a:r>
            <a:r>
              <a:rPr lang="en-US" altLang="zh-CN" sz="1000"/>
              <a:t>4</a:t>
            </a:r>
          </a:p>
          <a:p>
            <a:r>
              <a:rPr lang="zh-CN" altLang="en-US" sz="1400"/>
              <a:t>按下鼠标的同时，是否按下了其他修饰键</a:t>
            </a:r>
            <a:endParaRPr lang="en-US" altLang="zh-CN" sz="1400"/>
          </a:p>
          <a:p>
            <a:pPr lvl="1"/>
            <a:r>
              <a:rPr lang="en-US" altLang="zh-CN" sz="1200" err="1"/>
              <a:t>Event.ctrlKey</a:t>
            </a:r>
            <a:endParaRPr lang="en-US" altLang="zh-CN" sz="1200"/>
          </a:p>
          <a:p>
            <a:pPr lvl="1"/>
            <a:r>
              <a:rPr lang="en-US" altLang="zh-CN" sz="1200" err="1"/>
              <a:t>Event.shiftKey</a:t>
            </a:r>
            <a:endParaRPr lang="en-US" altLang="zh-CN" sz="1200"/>
          </a:p>
          <a:p>
            <a:pPr lvl="1"/>
            <a:r>
              <a:rPr lang="en-US" altLang="zh-CN" sz="1200" err="1"/>
              <a:t>Event.altKey</a:t>
            </a:r>
            <a:endParaRPr lang="en-US" altLang="zh-CN" sz="1200"/>
          </a:p>
          <a:p>
            <a:pPr lvl="1"/>
            <a:r>
              <a:rPr lang="en-US" altLang="zh-CN" sz="1200" err="1"/>
              <a:t>Event.metaKey</a:t>
            </a:r>
            <a:endParaRPr lang="en-US" altLang="zh-CN" sz="1200"/>
          </a:p>
          <a:p>
            <a:endParaRPr lang="en-US" altLang="zh-CN" sz="1400"/>
          </a:p>
        </p:txBody>
      </p:sp>
      <p:pic>
        <p:nvPicPr>
          <p:cNvPr id="4" name="图片 3">
            <a:extLst>
              <a:ext uri="{FF2B5EF4-FFF2-40B4-BE49-F238E27FC236}">
                <a16:creationId xmlns:a16="http://schemas.microsoft.com/office/drawing/2014/main" id="{10E69C9B-A761-43C1-BA07-5EDD1C47E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268" y="1443038"/>
            <a:ext cx="6454985" cy="4779890"/>
          </a:xfrm>
          <a:prstGeom prst="rect">
            <a:avLst/>
          </a:prstGeom>
        </p:spPr>
      </p:pic>
    </p:spTree>
    <p:extLst>
      <p:ext uri="{BB962C8B-B14F-4D97-AF65-F5344CB8AC3E}">
        <p14:creationId xmlns:p14="http://schemas.microsoft.com/office/powerpoint/2010/main" val="1761185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键盘与输入事件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09346"/>
            <a:ext cx="10967632" cy="4882987"/>
          </a:xfrm>
        </p:spPr>
        <p:txBody>
          <a:bodyPr>
            <a:noAutofit/>
          </a:bodyPr>
          <a:lstStyle/>
          <a:p>
            <a:r>
              <a:rPr lang="en-US" altLang="zh-CN" sz="1600" err="1"/>
              <a:t>keydown</a:t>
            </a:r>
            <a:r>
              <a:rPr lang="zh-CN" altLang="en-US" sz="1600"/>
              <a:t>，用户按下键盘上某个键时触发，而且持续按住会重复触发。</a:t>
            </a:r>
          </a:p>
          <a:p>
            <a:r>
              <a:rPr lang="en-US" altLang="zh-CN" sz="1600"/>
              <a:t>keypress</a:t>
            </a:r>
            <a:r>
              <a:rPr lang="zh-CN" altLang="en-US" sz="1600"/>
              <a:t>，用户按下键盘上某个键（</a:t>
            </a:r>
            <a:r>
              <a:rPr lang="en-US" altLang="zh-CN" sz="1600" b="0" i="0">
                <a:solidFill>
                  <a:srgbClr val="333333"/>
                </a:solidFill>
                <a:effectLst/>
                <a:latin typeface="Arial" panose="020B0604020202020204" pitchFamily="34" charset="0"/>
              </a:rPr>
              <a:t> </a:t>
            </a:r>
            <a:r>
              <a:rPr lang="zh-CN" altLang="en-US" sz="1600">
                <a:solidFill>
                  <a:srgbClr val="333333"/>
                </a:solidFill>
                <a:latin typeface="Arial" panose="020B0604020202020204" pitchFamily="34" charset="0"/>
              </a:rPr>
              <a:t>除</a:t>
            </a:r>
            <a:r>
              <a:rPr lang="en-US" altLang="zh-CN" sz="1600" b="0" i="0">
                <a:solidFill>
                  <a:srgbClr val="333333"/>
                </a:solidFill>
                <a:effectLst/>
                <a:latin typeface="Arial" panose="020B0604020202020204" pitchFamily="34" charset="0"/>
              </a:rPr>
              <a:t>Shift</a:t>
            </a:r>
            <a:r>
              <a:rPr lang="zh-CN" altLang="en-US" sz="1600" b="0" i="0">
                <a:solidFill>
                  <a:srgbClr val="333333"/>
                </a:solidFill>
                <a:effectLst/>
                <a:latin typeface="Arial" panose="020B0604020202020204" pitchFamily="34" charset="0"/>
              </a:rPr>
              <a:t>、</a:t>
            </a:r>
            <a:r>
              <a:rPr lang="en-US" altLang="zh-CN" sz="1600" b="0" i="0" err="1">
                <a:solidFill>
                  <a:srgbClr val="333333"/>
                </a:solidFill>
                <a:effectLst/>
                <a:latin typeface="Arial" panose="020B0604020202020204" pitchFamily="34" charset="0"/>
              </a:rPr>
              <a:t>Fn</a:t>
            </a:r>
            <a:r>
              <a:rPr lang="zh-CN" altLang="en-US" sz="1600" b="0" i="0">
                <a:solidFill>
                  <a:srgbClr val="333333"/>
                </a:solidFill>
                <a:effectLst/>
                <a:latin typeface="Arial" panose="020B0604020202020204" pitchFamily="34" charset="0"/>
              </a:rPr>
              <a:t>、</a:t>
            </a:r>
            <a:r>
              <a:rPr lang="en-US" altLang="zh-CN" sz="1600" b="0" i="0" err="1">
                <a:solidFill>
                  <a:srgbClr val="333333"/>
                </a:solidFill>
                <a:effectLst/>
                <a:latin typeface="Arial" panose="020B0604020202020204" pitchFamily="34" charset="0"/>
              </a:rPr>
              <a:t>CapsLock</a:t>
            </a:r>
            <a:r>
              <a:rPr lang="en-US" altLang="zh-CN" sz="1600" b="0" i="0">
                <a:solidFill>
                  <a:srgbClr val="333333"/>
                </a:solidFill>
                <a:effectLst/>
                <a:latin typeface="Arial" panose="020B0604020202020204" pitchFamily="34" charset="0"/>
              </a:rPr>
              <a:t> </a:t>
            </a:r>
            <a:r>
              <a:rPr lang="zh-CN" altLang="en-US" sz="1600" b="0" i="0">
                <a:solidFill>
                  <a:srgbClr val="333333"/>
                </a:solidFill>
                <a:effectLst/>
                <a:latin typeface="Arial" panose="020B0604020202020204" pitchFamily="34" charset="0"/>
              </a:rPr>
              <a:t>外</a:t>
            </a:r>
            <a:r>
              <a:rPr lang="zh-CN" altLang="en-US" sz="1600"/>
              <a:t>）并产生字符时触发，而且持续按住会重复触发。</a:t>
            </a:r>
            <a:endParaRPr lang="en-US" altLang="zh-CN" sz="1600"/>
          </a:p>
          <a:p>
            <a:pPr lvl="1"/>
            <a:r>
              <a:rPr lang="en-US" altLang="zh-CN" sz="1400">
                <a:solidFill>
                  <a:srgbClr val="FF0000"/>
                </a:solidFill>
              </a:rPr>
              <a:t>DOM3 Events</a:t>
            </a:r>
            <a:r>
              <a:rPr lang="zh-CN" altLang="en-US" sz="1400">
                <a:solidFill>
                  <a:srgbClr val="FF0000"/>
                </a:solidFill>
              </a:rPr>
              <a:t>废弃了</a:t>
            </a:r>
            <a:r>
              <a:rPr lang="en-US" altLang="zh-CN" sz="1400">
                <a:solidFill>
                  <a:srgbClr val="FF0000"/>
                </a:solidFill>
              </a:rPr>
              <a:t>keypress</a:t>
            </a:r>
            <a:r>
              <a:rPr lang="zh-CN" altLang="en-US" sz="1400">
                <a:solidFill>
                  <a:srgbClr val="FF0000"/>
                </a:solidFill>
              </a:rPr>
              <a:t>事件，推荐</a:t>
            </a:r>
            <a:r>
              <a:rPr lang="en-US" altLang="zh-CN" sz="1400" err="1">
                <a:solidFill>
                  <a:srgbClr val="FF0000"/>
                </a:solidFill>
              </a:rPr>
              <a:t>textInput</a:t>
            </a:r>
            <a:r>
              <a:rPr lang="zh-CN" altLang="en-US" sz="1400">
                <a:solidFill>
                  <a:srgbClr val="FF0000"/>
                </a:solidFill>
              </a:rPr>
              <a:t>事件。</a:t>
            </a:r>
            <a:endParaRPr lang="en-US" altLang="zh-CN" sz="1400">
              <a:solidFill>
                <a:srgbClr val="FF0000"/>
              </a:solidFill>
            </a:endParaRPr>
          </a:p>
          <a:p>
            <a:r>
              <a:rPr lang="en-US" altLang="zh-CN" sz="1600" err="1"/>
              <a:t>keyup</a:t>
            </a:r>
            <a:r>
              <a:rPr lang="zh-CN" altLang="en-US" sz="1600"/>
              <a:t>，用户释放键盘上某个键时触发。</a:t>
            </a:r>
            <a:endParaRPr lang="en-US" altLang="zh-CN" sz="1600"/>
          </a:p>
          <a:p>
            <a:r>
              <a:rPr lang="en-US" altLang="zh-CN" sz="1600"/>
              <a:t>input</a:t>
            </a:r>
            <a:r>
              <a:rPr lang="zh-CN" altLang="en-US" sz="1600"/>
              <a:t>事件：在文本被插入到文本框之前触发</a:t>
            </a:r>
            <a:endParaRPr lang="en-US" altLang="zh-CN" sz="1600"/>
          </a:p>
          <a:p>
            <a:pPr lvl="1"/>
            <a:r>
              <a:rPr lang="zh-CN" altLang="en-US" sz="1400">
                <a:solidFill>
                  <a:srgbClr val="FF0000"/>
                </a:solidFill>
              </a:rPr>
              <a:t>任何可以获得焦点的元素都可以触发</a:t>
            </a:r>
            <a:r>
              <a:rPr lang="en-US" altLang="zh-CN" sz="1400">
                <a:solidFill>
                  <a:srgbClr val="FF0000"/>
                </a:solidFill>
              </a:rPr>
              <a:t>keypress</a:t>
            </a:r>
            <a:r>
              <a:rPr lang="zh-CN" altLang="en-US" sz="1400">
                <a:solidFill>
                  <a:srgbClr val="FF0000"/>
                </a:solidFill>
              </a:rPr>
              <a:t>，但只有可编辑区域才可能触发</a:t>
            </a:r>
            <a:r>
              <a:rPr lang="en-US" altLang="zh-CN" sz="1400" err="1">
                <a:solidFill>
                  <a:srgbClr val="FF0000"/>
                </a:solidFill>
              </a:rPr>
              <a:t>textInput</a:t>
            </a:r>
            <a:r>
              <a:rPr lang="zh-CN" altLang="en-US" sz="1400">
                <a:solidFill>
                  <a:srgbClr val="FF0000"/>
                </a:solidFill>
              </a:rPr>
              <a:t>事件。</a:t>
            </a:r>
            <a:endParaRPr lang="en-US" altLang="zh-CN" sz="1400">
              <a:solidFill>
                <a:srgbClr val="FF0000"/>
              </a:solidFill>
            </a:endParaRPr>
          </a:p>
          <a:p>
            <a:pPr lvl="1"/>
            <a:r>
              <a:rPr lang="en-US" altLang="zh-CN" sz="1400" err="1">
                <a:solidFill>
                  <a:srgbClr val="FF0000"/>
                </a:solidFill>
              </a:rPr>
              <a:t>textInput</a:t>
            </a:r>
            <a:r>
              <a:rPr lang="zh-CN" altLang="en-US" sz="1400">
                <a:solidFill>
                  <a:srgbClr val="FF0000"/>
                </a:solidFill>
              </a:rPr>
              <a:t>事件只会在用户按下能够输入实际字符的键时才会触发，而</a:t>
            </a:r>
            <a:r>
              <a:rPr lang="en-US" altLang="zh-CN" sz="1400">
                <a:solidFill>
                  <a:srgbClr val="FF0000"/>
                </a:solidFill>
              </a:rPr>
              <a:t>keypress</a:t>
            </a:r>
            <a:r>
              <a:rPr lang="zh-CN" altLang="en-US" sz="1400">
                <a:solidFill>
                  <a:srgbClr val="FF0000"/>
                </a:solidFill>
              </a:rPr>
              <a:t>事件则在按下那些影响文本显示的键时也会触发（例如退格键）。</a:t>
            </a:r>
            <a:endParaRPr lang="en-US" altLang="zh-CN" sz="1400">
              <a:solidFill>
                <a:srgbClr val="FF0000"/>
              </a:solidFill>
            </a:endParaRPr>
          </a:p>
        </p:txBody>
      </p:sp>
    </p:spTree>
    <p:extLst>
      <p:ext uri="{BB962C8B-B14F-4D97-AF65-F5344CB8AC3E}">
        <p14:creationId xmlns:p14="http://schemas.microsoft.com/office/powerpoint/2010/main" val="2809463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en-US" altLang="zh-CN"/>
              <a:t>DOM </a:t>
            </a:r>
            <a:r>
              <a:rPr lang="zh-CN" altLang="en-US"/>
              <a:t>的版本</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7" name="内容占位符 7">
            <a:extLst>
              <a:ext uri="{FF2B5EF4-FFF2-40B4-BE49-F238E27FC236}">
                <a16:creationId xmlns:a16="http://schemas.microsoft.com/office/drawing/2014/main" id="{343171CC-6B10-1D43-A61C-BBC8DEC9B627}"/>
              </a:ext>
            </a:extLst>
          </p:cNvPr>
          <p:cNvSpPr>
            <a:spLocks noGrp="1"/>
          </p:cNvSpPr>
          <p:nvPr>
            <p:ph sz="half" idx="1"/>
          </p:nvPr>
        </p:nvSpPr>
        <p:spPr>
          <a:xfrm>
            <a:off x="992849" y="1558834"/>
            <a:ext cx="10528591" cy="5135263"/>
          </a:xfrm>
        </p:spPr>
        <p:txBody>
          <a:bodyPr>
            <a:noAutofit/>
          </a:bodyPr>
          <a:lstStyle/>
          <a:p>
            <a:r>
              <a:rPr lang="zh-CN" altLang="en-US" sz="1200"/>
              <a:t> </a:t>
            </a:r>
            <a:r>
              <a:rPr lang="en-US" altLang="zh-CN" sz="1200"/>
              <a:t>DOM</a:t>
            </a:r>
            <a:r>
              <a:rPr lang="zh-CN" altLang="en-US" sz="1200"/>
              <a:t> </a:t>
            </a:r>
            <a:r>
              <a:rPr lang="en-US" altLang="zh-CN" sz="1200"/>
              <a:t>Level</a:t>
            </a:r>
            <a:r>
              <a:rPr lang="zh-CN" altLang="en-US" sz="1200"/>
              <a:t> </a:t>
            </a:r>
            <a:r>
              <a:rPr lang="en-US" altLang="zh-CN" sz="1200"/>
              <a:t>0</a:t>
            </a:r>
          </a:p>
          <a:p>
            <a:pPr lvl="1"/>
            <a:r>
              <a:rPr lang="zh-CN" altLang="en-US" sz="1100"/>
              <a:t> 非标准，</a:t>
            </a:r>
            <a:r>
              <a:rPr lang="en-US" altLang="zh-CN" sz="1100"/>
              <a:t> DOM0</a:t>
            </a:r>
            <a:r>
              <a:rPr lang="zh-CN" altLang="en-US" sz="1100"/>
              <a:t>级指的是</a:t>
            </a:r>
            <a:r>
              <a:rPr lang="en-US" altLang="zh-CN" sz="1100"/>
              <a:t>IE4</a:t>
            </a:r>
            <a:r>
              <a:rPr lang="zh-CN" altLang="en-US" sz="1100"/>
              <a:t>和</a:t>
            </a:r>
            <a:r>
              <a:rPr lang="en-US" altLang="zh-CN" sz="1100"/>
              <a:t>Netscape 4.0</a:t>
            </a:r>
            <a:r>
              <a:rPr lang="zh-CN" altLang="en-US" sz="1100"/>
              <a:t>这些浏览器最初支持的</a:t>
            </a:r>
            <a:r>
              <a:rPr lang="en-US" altLang="zh-CN" sz="1100"/>
              <a:t>DHTML</a:t>
            </a:r>
            <a:r>
              <a:rPr lang="zh-CN" altLang="en-US" sz="1100"/>
              <a:t>。</a:t>
            </a:r>
            <a:endParaRPr lang="en-US" altLang="zh-CN" sz="1100"/>
          </a:p>
          <a:p>
            <a:r>
              <a:rPr lang="zh-CN" altLang="en-US" sz="1200"/>
              <a:t> </a:t>
            </a:r>
            <a:r>
              <a:rPr lang="en-US" altLang="zh-CN" sz="1200"/>
              <a:t>DOM</a:t>
            </a:r>
            <a:r>
              <a:rPr lang="zh-CN" altLang="en-US" sz="1200"/>
              <a:t> </a:t>
            </a:r>
            <a:r>
              <a:rPr lang="en-US" altLang="zh-CN" sz="1200"/>
              <a:t>Level</a:t>
            </a:r>
            <a:r>
              <a:rPr lang="zh-CN" altLang="en-US" sz="1200"/>
              <a:t> </a:t>
            </a:r>
            <a:r>
              <a:rPr lang="en-US" altLang="zh-CN" sz="1200"/>
              <a:t>1</a:t>
            </a:r>
          </a:p>
          <a:p>
            <a:pPr lvl="1"/>
            <a:r>
              <a:rPr lang="zh-CN" altLang="en-US" sz="1100"/>
              <a:t> </a:t>
            </a:r>
            <a:r>
              <a:rPr lang="en-US" altLang="zh-CN" sz="1100"/>
              <a:t>DOM</a:t>
            </a:r>
            <a:r>
              <a:rPr lang="zh-CN" altLang="en-US" sz="1100"/>
              <a:t> 核心</a:t>
            </a:r>
            <a:endParaRPr lang="en-US" altLang="zh-CN" sz="1100"/>
          </a:p>
          <a:p>
            <a:pPr lvl="1"/>
            <a:r>
              <a:rPr lang="zh-CN" altLang="en-US" sz="1100"/>
              <a:t> </a:t>
            </a:r>
            <a:r>
              <a:rPr lang="en-US" altLang="zh-CN" sz="1100"/>
              <a:t>DOM</a:t>
            </a:r>
            <a:r>
              <a:rPr lang="zh-CN" altLang="en-US" sz="1100"/>
              <a:t> </a:t>
            </a:r>
            <a:r>
              <a:rPr lang="en-US" altLang="zh-CN" sz="1100"/>
              <a:t>HTML</a:t>
            </a:r>
            <a:r>
              <a:rPr lang="zh-CN" altLang="en-US" sz="1100"/>
              <a:t>：添加</a:t>
            </a:r>
            <a:r>
              <a:rPr lang="en-US" altLang="zh-CN" sz="1100"/>
              <a:t>HTML</a:t>
            </a:r>
            <a:r>
              <a:rPr lang="zh-CN" altLang="en-US" sz="1100"/>
              <a:t>专用的对象与函数对</a:t>
            </a:r>
            <a:r>
              <a:rPr lang="en-US" altLang="zh-CN" sz="1100"/>
              <a:t>DOM</a:t>
            </a:r>
            <a:r>
              <a:rPr lang="zh-CN" altLang="en-US" sz="1100"/>
              <a:t>核心进行了扩展。</a:t>
            </a:r>
            <a:endParaRPr lang="en-US" altLang="zh-CN" sz="1100"/>
          </a:p>
          <a:p>
            <a:r>
              <a:rPr lang="zh-CN" altLang="en-US" sz="1200"/>
              <a:t> </a:t>
            </a:r>
            <a:r>
              <a:rPr lang="en-US" altLang="zh-CN" sz="1200"/>
              <a:t>DOM</a:t>
            </a:r>
            <a:r>
              <a:rPr lang="zh-CN" altLang="en-US" sz="1200"/>
              <a:t> </a:t>
            </a:r>
            <a:r>
              <a:rPr lang="en-US" altLang="zh-CN" sz="1200"/>
              <a:t>Level</a:t>
            </a:r>
            <a:r>
              <a:rPr lang="zh-CN" altLang="en-US" sz="1200"/>
              <a:t> </a:t>
            </a:r>
            <a:r>
              <a:rPr lang="en-US" altLang="zh-CN" sz="1200"/>
              <a:t>2</a:t>
            </a:r>
          </a:p>
          <a:p>
            <a:pPr lvl="1"/>
            <a:r>
              <a:rPr lang="en-US" altLang="zh-CN" sz="1100"/>
              <a:t>DOM</a:t>
            </a:r>
            <a:r>
              <a:rPr lang="zh-CN" altLang="en-US" sz="1100"/>
              <a:t> 核心</a:t>
            </a:r>
            <a:endParaRPr lang="en-US" altLang="zh-CN" sz="1100"/>
          </a:p>
          <a:p>
            <a:pPr lvl="1"/>
            <a:r>
              <a:rPr lang="en-US" altLang="zh-CN" sz="1100"/>
              <a:t>DOM</a:t>
            </a:r>
            <a:r>
              <a:rPr lang="zh-CN" altLang="en-US" sz="1100"/>
              <a:t> 视图：描述跟踪一个文档的各种视图（使用</a:t>
            </a:r>
            <a:r>
              <a:rPr lang="en-US" altLang="zh-CN" sz="1100"/>
              <a:t>CSS</a:t>
            </a:r>
            <a:r>
              <a:rPr lang="zh-CN" altLang="en-US" sz="1100"/>
              <a:t>样式设计文档前后）的接口</a:t>
            </a:r>
            <a:endParaRPr lang="en-US" altLang="zh-CN" sz="1100"/>
          </a:p>
          <a:p>
            <a:pPr lvl="1"/>
            <a:r>
              <a:rPr lang="en-US" altLang="zh-CN" sz="1100"/>
              <a:t>DOM</a:t>
            </a:r>
            <a:r>
              <a:rPr lang="zh-CN" altLang="en-US" sz="1100"/>
              <a:t> 事件：描述事件接口</a:t>
            </a:r>
            <a:endParaRPr lang="en-US" altLang="zh-CN" sz="1100"/>
          </a:p>
          <a:p>
            <a:pPr lvl="1"/>
            <a:r>
              <a:rPr lang="en-US" altLang="zh-CN" sz="1100"/>
              <a:t>DOM</a:t>
            </a:r>
            <a:r>
              <a:rPr lang="zh-CN" altLang="en-US" sz="1100"/>
              <a:t> 样式：描述处理基于</a:t>
            </a:r>
            <a:r>
              <a:rPr lang="en-US" altLang="zh-CN" sz="1100"/>
              <a:t>CSS</a:t>
            </a:r>
            <a:r>
              <a:rPr lang="zh-CN" altLang="en-US" sz="1100"/>
              <a:t>样式的接口</a:t>
            </a:r>
            <a:endParaRPr lang="en-US" altLang="zh-CN" sz="1100"/>
          </a:p>
          <a:p>
            <a:pPr lvl="1"/>
            <a:r>
              <a:rPr lang="en-US" altLang="zh-CN" sz="1100"/>
              <a:t>DOM</a:t>
            </a:r>
            <a:r>
              <a:rPr lang="zh-CN" altLang="en-US" sz="1100"/>
              <a:t> 遍历和范围：描述遍历和操作文档树的接口</a:t>
            </a:r>
            <a:endParaRPr lang="en-US" altLang="zh-CN" sz="1100"/>
          </a:p>
          <a:p>
            <a:r>
              <a:rPr lang="zh-CN" altLang="en-US" sz="1200"/>
              <a:t> </a:t>
            </a:r>
            <a:r>
              <a:rPr lang="en-US" altLang="zh-CN" sz="1200"/>
              <a:t>DOM</a:t>
            </a:r>
            <a:r>
              <a:rPr lang="zh-CN" altLang="en-US" sz="1200"/>
              <a:t> </a:t>
            </a:r>
            <a:r>
              <a:rPr lang="en-US" altLang="zh-CN" sz="1200"/>
              <a:t>Level</a:t>
            </a:r>
            <a:r>
              <a:rPr lang="zh-CN" altLang="en-US" sz="1200"/>
              <a:t> </a:t>
            </a:r>
            <a:r>
              <a:rPr lang="en-US" altLang="zh-CN" sz="1200"/>
              <a:t>3</a:t>
            </a:r>
          </a:p>
          <a:p>
            <a:pPr lvl="1"/>
            <a:r>
              <a:rPr lang="zh-CN" altLang="en-US" sz="1000"/>
              <a:t>进一步扩展：</a:t>
            </a:r>
            <a:r>
              <a:rPr lang="zh-CN" altLang="en-US" sz="1100"/>
              <a:t>引入统一方式载入和保存文档和文档验证方法对</a:t>
            </a:r>
            <a:r>
              <a:rPr lang="en-US" altLang="zh-CN" sz="1100"/>
              <a:t>DOM</a:t>
            </a:r>
            <a:r>
              <a:rPr lang="zh-CN" altLang="en-US" sz="1100"/>
              <a:t>进行进一步扩展，</a:t>
            </a:r>
            <a:r>
              <a:rPr lang="en-US" altLang="zh-CN" sz="1100"/>
              <a:t>DOM3</a:t>
            </a:r>
            <a:r>
              <a:rPr lang="zh-CN" altLang="en-US" sz="1100"/>
              <a:t>包含一个名为“</a:t>
            </a:r>
            <a:r>
              <a:rPr lang="en-US" altLang="zh-CN" sz="1100"/>
              <a:t>DOM</a:t>
            </a:r>
            <a:r>
              <a:rPr lang="zh-CN" altLang="en-US" sz="1100"/>
              <a:t>载入与保存”的新模块，</a:t>
            </a:r>
            <a:r>
              <a:rPr lang="en-US" altLang="zh-CN" sz="1100"/>
              <a:t>DOM</a:t>
            </a:r>
            <a:r>
              <a:rPr lang="zh-CN" altLang="en-US" sz="1100"/>
              <a:t>核心扩展后可支持</a:t>
            </a:r>
            <a:r>
              <a:rPr lang="en-US" altLang="zh-CN" sz="1100"/>
              <a:t>XML1.0</a:t>
            </a:r>
            <a:r>
              <a:rPr lang="zh-CN" altLang="en-US" sz="1100"/>
              <a:t>的所有内容，包括</a:t>
            </a:r>
            <a:r>
              <a:rPr lang="en-US" altLang="zh-CN" sz="1100"/>
              <a:t>XML Infoset</a:t>
            </a:r>
            <a:r>
              <a:rPr lang="zh-CN" altLang="en-US" sz="1100"/>
              <a:t>、 </a:t>
            </a:r>
            <a:r>
              <a:rPr lang="en-US" altLang="zh-CN" sz="1100"/>
              <a:t>XPath</a:t>
            </a:r>
            <a:r>
              <a:rPr lang="zh-CN" altLang="en-US" sz="1100"/>
              <a:t>、和</a:t>
            </a:r>
            <a:r>
              <a:rPr lang="en-US" altLang="zh-CN" sz="1100"/>
              <a:t>XML Base</a:t>
            </a:r>
          </a:p>
          <a:p>
            <a:r>
              <a:rPr lang="en-US" altLang="zh-CN" sz="1200"/>
              <a:t>DOM</a:t>
            </a:r>
            <a:r>
              <a:rPr lang="zh-CN" altLang="en-US" sz="1200"/>
              <a:t> </a:t>
            </a:r>
            <a:r>
              <a:rPr lang="en-US" altLang="zh-CN" sz="1200"/>
              <a:t>Level</a:t>
            </a:r>
            <a:r>
              <a:rPr lang="zh-CN" altLang="en-US" sz="1200"/>
              <a:t> </a:t>
            </a:r>
            <a:r>
              <a:rPr lang="en-US" altLang="zh-CN" sz="1200"/>
              <a:t>4</a:t>
            </a:r>
          </a:p>
        </p:txBody>
      </p:sp>
    </p:spTree>
    <p:extLst>
      <p:ext uri="{BB962C8B-B14F-4D97-AF65-F5344CB8AC3E}">
        <p14:creationId xmlns:p14="http://schemas.microsoft.com/office/powerpoint/2010/main" val="2534022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11138"/>
            <a:ext cx="7982525" cy="538163"/>
          </a:xfrm>
        </p:spPr>
        <p:txBody>
          <a:bodyPr/>
          <a:lstStyle/>
          <a:p>
            <a:r>
              <a:rPr lang="zh-CN" altLang="en-US"/>
              <a:t>事件类型 </a:t>
            </a:r>
            <a:r>
              <a:rPr lang="en-US" altLang="zh-CN"/>
              <a:t>-</a:t>
            </a:r>
            <a:r>
              <a:rPr lang="zh-CN" altLang="en-US"/>
              <a:t>键盘事件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02996"/>
            <a:ext cx="10967632" cy="4882987"/>
          </a:xfrm>
        </p:spPr>
        <p:txBody>
          <a:bodyPr>
            <a:noAutofit/>
          </a:bodyPr>
          <a:lstStyle/>
          <a:p>
            <a:r>
              <a:rPr lang="zh-CN" altLang="en-US" sz="1600"/>
              <a:t>触发顺序：</a:t>
            </a:r>
            <a:r>
              <a:rPr lang="en-US" altLang="zh-CN" sz="1600" err="1"/>
              <a:t>keydown</a:t>
            </a:r>
            <a:r>
              <a:rPr lang="en-US" altLang="zh-CN" sz="1600"/>
              <a:t> </a:t>
            </a:r>
            <a:r>
              <a:rPr lang="en-US" altLang="zh-CN" sz="1600">
                <a:sym typeface="Wingdings" panose="05000000000000000000" pitchFamily="2" charset="2"/>
              </a:rPr>
              <a:t> keypress  </a:t>
            </a:r>
            <a:r>
              <a:rPr lang="en-US" altLang="zh-CN" sz="1600" err="1">
                <a:sym typeface="Wingdings" panose="05000000000000000000" pitchFamily="2" charset="2"/>
              </a:rPr>
              <a:t>textInput</a:t>
            </a:r>
            <a:r>
              <a:rPr lang="en-US" altLang="zh-CN" sz="1600">
                <a:sym typeface="Wingdings" panose="05000000000000000000" pitchFamily="2" charset="2"/>
              </a:rPr>
              <a:t>  </a:t>
            </a:r>
            <a:r>
              <a:rPr lang="en-US" altLang="zh-CN" sz="1600" err="1">
                <a:sym typeface="Wingdings" panose="05000000000000000000" pitchFamily="2" charset="2"/>
              </a:rPr>
              <a:t>keyup</a:t>
            </a:r>
            <a:endParaRPr lang="en-US" altLang="zh-CN" sz="1600">
              <a:sym typeface="Wingdings" panose="05000000000000000000" pitchFamily="2" charset="2"/>
            </a:endParaRPr>
          </a:p>
          <a:p>
            <a:r>
              <a:rPr lang="en-US" altLang="zh-CN" sz="1600">
                <a:sym typeface="Wingdings" panose="05000000000000000000" pitchFamily="2" charset="2"/>
              </a:rPr>
              <a:t> </a:t>
            </a:r>
            <a:r>
              <a:rPr lang="zh-CN" altLang="en-US" sz="1600">
                <a:sym typeface="Wingdings" panose="05000000000000000000" pitchFamily="2" charset="2"/>
              </a:rPr>
              <a:t>按下哪个键？</a:t>
            </a:r>
            <a:endParaRPr lang="en-US" altLang="zh-CN" sz="1600">
              <a:sym typeface="Wingdings" panose="05000000000000000000" pitchFamily="2" charset="2"/>
            </a:endParaRPr>
          </a:p>
          <a:p>
            <a:pPr marL="685800" lvl="2">
              <a:spcBef>
                <a:spcPts val="1000"/>
              </a:spcBef>
            </a:pPr>
            <a:r>
              <a:rPr lang="en-US" altLang="zh-CN" sz="1400" err="1">
                <a:sym typeface="Wingdings" panose="05000000000000000000" pitchFamily="2" charset="2"/>
              </a:rPr>
              <a:t>Event.keyCode</a:t>
            </a:r>
            <a:r>
              <a:rPr lang="zh-CN" altLang="en-US" sz="1400">
                <a:sym typeface="Wingdings" panose="05000000000000000000" pitchFamily="2" charset="2"/>
              </a:rPr>
              <a:t>（</a:t>
            </a:r>
            <a:r>
              <a:rPr lang="en-US" altLang="zh-CN" sz="1400">
                <a:sym typeface="Wingdings" panose="05000000000000000000" pitchFamily="2" charset="2"/>
              </a:rPr>
              <a:t>DOM0</a:t>
            </a:r>
            <a:r>
              <a:rPr lang="zh-CN" altLang="en-US" sz="1400">
                <a:sym typeface="Wingdings" panose="05000000000000000000" pitchFamily="2" charset="2"/>
              </a:rPr>
              <a:t>）：键码，针对</a:t>
            </a:r>
            <a:r>
              <a:rPr lang="en-US" altLang="zh-CN" sz="1400" err="1">
                <a:sym typeface="Wingdings" panose="05000000000000000000" pitchFamily="2" charset="2"/>
              </a:rPr>
              <a:t>keydown</a:t>
            </a:r>
            <a:r>
              <a:rPr lang="en-US" altLang="zh-CN" sz="1400">
                <a:sym typeface="Wingdings" panose="05000000000000000000" pitchFamily="2" charset="2"/>
              </a:rPr>
              <a:t>/</a:t>
            </a:r>
            <a:r>
              <a:rPr lang="en-US" altLang="zh-CN" sz="1400" err="1">
                <a:sym typeface="Wingdings" panose="05000000000000000000" pitchFamily="2" charset="2"/>
              </a:rPr>
              <a:t>keyup</a:t>
            </a:r>
            <a:r>
              <a:rPr lang="zh-CN" altLang="en-US" sz="1400">
                <a:sym typeface="Wingdings" panose="05000000000000000000" pitchFamily="2" charset="2"/>
              </a:rPr>
              <a:t>。对于字母和数字键，</a:t>
            </a:r>
            <a:r>
              <a:rPr lang="en-US" altLang="zh-CN" sz="1400" err="1">
                <a:sym typeface="Wingdings" panose="05000000000000000000" pitchFamily="2" charset="2"/>
              </a:rPr>
              <a:t>keyCode</a:t>
            </a:r>
            <a:r>
              <a:rPr lang="zh-CN" altLang="en-US" sz="1400">
                <a:sym typeface="Wingdings" panose="05000000000000000000" pitchFamily="2" charset="2"/>
              </a:rPr>
              <a:t>的值与小写字母和数字的</a:t>
            </a:r>
            <a:r>
              <a:rPr lang="en-US" altLang="zh-CN" sz="1400">
                <a:sym typeface="Wingdings" panose="05000000000000000000" pitchFamily="2" charset="2"/>
              </a:rPr>
              <a:t>ASCII</a:t>
            </a:r>
            <a:r>
              <a:rPr lang="zh-CN" altLang="en-US" sz="1400">
                <a:sym typeface="Wingdings" panose="05000000000000000000" pitchFamily="2" charset="2"/>
              </a:rPr>
              <a:t>编码一致。</a:t>
            </a:r>
            <a:endParaRPr lang="en-US" altLang="zh-CN" sz="1400">
              <a:sym typeface="Wingdings" panose="05000000000000000000" pitchFamily="2" charset="2"/>
            </a:endParaRPr>
          </a:p>
          <a:p>
            <a:pPr marL="685800" lvl="2">
              <a:spcBef>
                <a:spcPts val="1000"/>
              </a:spcBef>
            </a:pPr>
            <a:r>
              <a:rPr lang="en-US" altLang="zh-CN" sz="1400" err="1">
                <a:sym typeface="Wingdings" panose="05000000000000000000" pitchFamily="2" charset="2"/>
              </a:rPr>
              <a:t>Event.charCode</a:t>
            </a:r>
            <a:r>
              <a:rPr lang="zh-CN" altLang="en-US" sz="1400">
                <a:sym typeface="Wingdings" panose="05000000000000000000" pitchFamily="2" charset="2"/>
              </a:rPr>
              <a:t>（</a:t>
            </a:r>
            <a:r>
              <a:rPr lang="en-US" altLang="zh-CN" sz="1400">
                <a:sym typeface="Wingdings" panose="05000000000000000000" pitchFamily="2" charset="2"/>
              </a:rPr>
              <a:t>DOM0</a:t>
            </a:r>
            <a:r>
              <a:rPr lang="zh-CN" altLang="en-US" sz="1400">
                <a:sym typeface="Wingdings" panose="05000000000000000000" pitchFamily="2" charset="2"/>
              </a:rPr>
              <a:t>）：字符编码。针对</a:t>
            </a:r>
            <a:r>
              <a:rPr lang="en-US" altLang="zh-CN" sz="1400">
                <a:sym typeface="Wingdings" panose="05000000000000000000" pitchFamily="2" charset="2"/>
              </a:rPr>
              <a:t>Keypress</a:t>
            </a:r>
            <a:r>
              <a:rPr lang="zh-CN" altLang="en-US" sz="1400">
                <a:sym typeface="Wingdings" panose="05000000000000000000" pitchFamily="2" charset="2"/>
              </a:rPr>
              <a:t>。通常，</a:t>
            </a:r>
            <a:r>
              <a:rPr lang="en-US" altLang="zh-CN" sz="1400" err="1">
                <a:sym typeface="Wingdings" panose="05000000000000000000" pitchFamily="2" charset="2"/>
              </a:rPr>
              <a:t>charCode</a:t>
            </a:r>
            <a:r>
              <a:rPr lang="zh-CN" altLang="en-US" sz="1400">
                <a:sym typeface="Wingdings" panose="05000000000000000000" pitchFamily="2" charset="2"/>
              </a:rPr>
              <a:t>属性的值是</a:t>
            </a:r>
            <a:r>
              <a:rPr lang="en-US" altLang="zh-CN" sz="1400">
                <a:sym typeface="Wingdings" panose="05000000000000000000" pitchFamily="2" charset="2"/>
              </a:rPr>
              <a:t>0</a:t>
            </a:r>
            <a:r>
              <a:rPr lang="zh-CN" altLang="en-US" sz="1400">
                <a:sym typeface="Wingdings" panose="05000000000000000000" pitchFamily="2" charset="2"/>
              </a:rPr>
              <a:t>，在</a:t>
            </a:r>
            <a:r>
              <a:rPr lang="en-US" altLang="zh-CN" sz="1400">
                <a:sym typeface="Wingdings" panose="05000000000000000000" pitchFamily="2" charset="2"/>
              </a:rPr>
              <a:t>keypress</a:t>
            </a:r>
            <a:r>
              <a:rPr lang="zh-CN" altLang="en-US" sz="1400">
                <a:sym typeface="Wingdings" panose="05000000000000000000" pitchFamily="2" charset="2"/>
              </a:rPr>
              <a:t>事件发生时则是对应按键的键码。一旦有了字母编码，就可以使用</a:t>
            </a:r>
            <a:r>
              <a:rPr lang="en-US" altLang="zh-CN" sz="1400" err="1">
                <a:sym typeface="Wingdings" panose="05000000000000000000" pitchFamily="2" charset="2"/>
              </a:rPr>
              <a:t>String.fromCharCode</a:t>
            </a:r>
            <a:r>
              <a:rPr lang="en-US" altLang="zh-CN" sz="1400">
                <a:sym typeface="Wingdings" panose="05000000000000000000" pitchFamily="2" charset="2"/>
              </a:rPr>
              <a:t>()</a:t>
            </a:r>
            <a:r>
              <a:rPr lang="zh-CN" altLang="en-US" sz="1400">
                <a:sym typeface="Wingdings" panose="05000000000000000000" pitchFamily="2" charset="2"/>
              </a:rPr>
              <a:t>方法将其转换为实际的字符。</a:t>
            </a:r>
            <a:endParaRPr lang="en-US" altLang="zh-CN" sz="1400">
              <a:sym typeface="Wingdings" panose="05000000000000000000" pitchFamily="2" charset="2"/>
            </a:endParaRPr>
          </a:p>
          <a:p>
            <a:pPr marL="685800" lvl="2">
              <a:spcBef>
                <a:spcPts val="1000"/>
              </a:spcBef>
            </a:pPr>
            <a:r>
              <a:rPr lang="en-US" altLang="zh-CN" sz="1400" err="1">
                <a:sym typeface="Wingdings" panose="05000000000000000000" pitchFamily="2" charset="2"/>
              </a:rPr>
              <a:t>Event.key</a:t>
            </a:r>
            <a:r>
              <a:rPr lang="zh-CN" altLang="en-US" sz="1400">
                <a:sym typeface="Wingdings" panose="05000000000000000000" pitchFamily="2" charset="2"/>
              </a:rPr>
              <a:t>（</a:t>
            </a:r>
            <a:r>
              <a:rPr lang="en-US" altLang="zh-CN" sz="1400">
                <a:sym typeface="Wingdings" panose="05000000000000000000" pitchFamily="2" charset="2"/>
              </a:rPr>
              <a:t>DOM3</a:t>
            </a:r>
            <a:r>
              <a:rPr lang="zh-CN" altLang="en-US" sz="1400">
                <a:sym typeface="Wingdings" panose="05000000000000000000" pitchFamily="2" charset="2"/>
              </a:rPr>
              <a:t>）：替代</a:t>
            </a:r>
            <a:r>
              <a:rPr lang="en-US" altLang="zh-CN" sz="1400" err="1">
                <a:sym typeface="Wingdings" panose="05000000000000000000" pitchFamily="2" charset="2"/>
              </a:rPr>
              <a:t>keyCode</a:t>
            </a:r>
            <a:r>
              <a:rPr lang="zh-CN" altLang="en-US" sz="1400">
                <a:sym typeface="Wingdings" panose="05000000000000000000" pitchFamily="2" charset="2"/>
              </a:rPr>
              <a:t>。（目前不建议使用）</a:t>
            </a:r>
            <a:endParaRPr lang="en-US" altLang="zh-CN" sz="1400">
              <a:sym typeface="Wingdings" panose="05000000000000000000" pitchFamily="2" charset="2"/>
            </a:endParaRPr>
          </a:p>
          <a:p>
            <a:pPr marL="1143000" lvl="4">
              <a:spcBef>
                <a:spcPts val="1000"/>
              </a:spcBef>
            </a:pPr>
            <a:r>
              <a:rPr lang="zh-CN" altLang="en-US" sz="1400">
                <a:sym typeface="Wingdings" panose="05000000000000000000" pitchFamily="2" charset="2"/>
              </a:rPr>
              <a:t>在按下字符键时，</a:t>
            </a:r>
            <a:r>
              <a:rPr lang="en-US" altLang="zh-CN" sz="1400">
                <a:sym typeface="Wingdings" panose="05000000000000000000" pitchFamily="2" charset="2"/>
              </a:rPr>
              <a:t>key</a:t>
            </a:r>
            <a:r>
              <a:rPr lang="zh-CN" altLang="en-US" sz="1400">
                <a:sym typeface="Wingdings" panose="05000000000000000000" pitchFamily="2" charset="2"/>
              </a:rPr>
              <a:t>的值等于文本字符（如“</a:t>
            </a:r>
            <a:r>
              <a:rPr lang="en-US" altLang="zh-CN" sz="1400">
                <a:sym typeface="Wingdings" panose="05000000000000000000" pitchFamily="2" charset="2"/>
              </a:rPr>
              <a:t>k”</a:t>
            </a:r>
            <a:r>
              <a:rPr lang="zh-CN" altLang="en-US" sz="1400">
                <a:sym typeface="Wingdings" panose="05000000000000000000" pitchFamily="2" charset="2"/>
              </a:rPr>
              <a:t>或“</a:t>
            </a:r>
            <a:r>
              <a:rPr lang="en-US" altLang="zh-CN" sz="1400">
                <a:sym typeface="Wingdings" panose="05000000000000000000" pitchFamily="2" charset="2"/>
              </a:rPr>
              <a:t>M”</a:t>
            </a:r>
            <a:r>
              <a:rPr lang="zh-CN" altLang="en-US" sz="1400">
                <a:sym typeface="Wingdings" panose="05000000000000000000" pitchFamily="2" charset="2"/>
              </a:rPr>
              <a:t>）；</a:t>
            </a:r>
            <a:endParaRPr lang="en-US" altLang="zh-CN" sz="1400">
              <a:sym typeface="Wingdings" panose="05000000000000000000" pitchFamily="2" charset="2"/>
            </a:endParaRPr>
          </a:p>
          <a:p>
            <a:pPr marL="1143000" lvl="4">
              <a:spcBef>
                <a:spcPts val="1000"/>
              </a:spcBef>
            </a:pPr>
            <a:r>
              <a:rPr lang="zh-CN" altLang="en-US" sz="1400">
                <a:sym typeface="Wingdings" panose="05000000000000000000" pitchFamily="2" charset="2"/>
              </a:rPr>
              <a:t>在按下非字符键时，</a:t>
            </a:r>
            <a:r>
              <a:rPr lang="en-US" altLang="zh-CN" sz="1400">
                <a:sym typeface="Wingdings" panose="05000000000000000000" pitchFamily="2" charset="2"/>
              </a:rPr>
              <a:t>key</a:t>
            </a:r>
            <a:r>
              <a:rPr lang="zh-CN" altLang="en-US" sz="1400">
                <a:sym typeface="Wingdings" panose="05000000000000000000" pitchFamily="2" charset="2"/>
              </a:rPr>
              <a:t>的值是键名（如“</a:t>
            </a:r>
            <a:r>
              <a:rPr lang="en-US" altLang="zh-CN" sz="1400">
                <a:sym typeface="Wingdings" panose="05000000000000000000" pitchFamily="2" charset="2"/>
              </a:rPr>
              <a:t>Shift”</a:t>
            </a:r>
            <a:r>
              <a:rPr lang="zh-CN" altLang="en-US" sz="1400">
                <a:sym typeface="Wingdings" panose="05000000000000000000" pitchFamily="2" charset="2"/>
              </a:rPr>
              <a:t>或“</a:t>
            </a:r>
            <a:r>
              <a:rPr lang="en-US" altLang="zh-CN" sz="1400" err="1">
                <a:sym typeface="Wingdings" panose="05000000000000000000" pitchFamily="2" charset="2"/>
              </a:rPr>
              <a:t>ArrowDown</a:t>
            </a:r>
            <a:r>
              <a:rPr lang="en-US" altLang="zh-CN" sz="1400">
                <a:sym typeface="Wingdings" panose="05000000000000000000" pitchFamily="2" charset="2"/>
              </a:rPr>
              <a:t>”</a:t>
            </a:r>
            <a:r>
              <a:rPr lang="zh-CN" altLang="en-US" sz="1400">
                <a:sym typeface="Wingdings" panose="05000000000000000000" pitchFamily="2" charset="2"/>
              </a:rPr>
              <a:t>）。</a:t>
            </a:r>
            <a:endParaRPr lang="en-US" altLang="zh-CN" sz="1400">
              <a:sym typeface="Wingdings" panose="05000000000000000000" pitchFamily="2" charset="2"/>
            </a:endParaRPr>
          </a:p>
          <a:p>
            <a:pPr marL="685800" lvl="2">
              <a:spcBef>
                <a:spcPts val="1000"/>
              </a:spcBef>
            </a:pPr>
            <a:r>
              <a:rPr lang="en-US" altLang="zh-CN" sz="1400" err="1">
                <a:sym typeface="Wingdings" panose="05000000000000000000" pitchFamily="2" charset="2"/>
              </a:rPr>
              <a:t>Event.code</a:t>
            </a:r>
            <a:r>
              <a:rPr lang="zh-CN" altLang="en-US" sz="1400">
                <a:sym typeface="Wingdings" panose="05000000000000000000" pitchFamily="2" charset="2"/>
              </a:rPr>
              <a:t>（</a:t>
            </a:r>
            <a:r>
              <a:rPr lang="en-US" altLang="zh-CN" sz="1400">
                <a:sym typeface="Wingdings" panose="05000000000000000000" pitchFamily="2" charset="2"/>
              </a:rPr>
              <a:t>DOM3</a:t>
            </a:r>
            <a:r>
              <a:rPr lang="zh-CN" altLang="en-US" sz="1400">
                <a:sym typeface="Wingdings" panose="05000000000000000000" pitchFamily="2" charset="2"/>
              </a:rPr>
              <a:t>）：替代</a:t>
            </a:r>
            <a:r>
              <a:rPr lang="en-US" altLang="zh-CN" sz="1400" err="1">
                <a:sym typeface="Wingdings" panose="05000000000000000000" pitchFamily="2" charset="2"/>
              </a:rPr>
              <a:t>charCode</a:t>
            </a:r>
            <a:r>
              <a:rPr lang="zh-CN" altLang="en-US" sz="1400">
                <a:sym typeface="Wingdings" panose="05000000000000000000" pitchFamily="2" charset="2"/>
              </a:rPr>
              <a:t>。</a:t>
            </a:r>
            <a:r>
              <a:rPr lang="en-US" altLang="zh-CN" sz="1400">
                <a:sym typeface="Wingdings" panose="05000000000000000000" pitchFamily="2" charset="2"/>
              </a:rPr>
              <a:t> </a:t>
            </a:r>
            <a:r>
              <a:rPr lang="zh-CN" altLang="en-US" sz="1400">
                <a:sym typeface="Wingdings" panose="05000000000000000000" pitchFamily="2" charset="2"/>
              </a:rPr>
              <a:t>（目前不建议使用）</a:t>
            </a:r>
            <a:endParaRPr lang="en-US" altLang="zh-CN" sz="1400">
              <a:sym typeface="Wingdings" panose="05000000000000000000" pitchFamily="2" charset="2"/>
            </a:endParaRPr>
          </a:p>
          <a:p>
            <a:pPr marL="1143000" lvl="4">
              <a:spcBef>
                <a:spcPts val="1000"/>
              </a:spcBef>
            </a:pPr>
            <a:r>
              <a:rPr lang="en-US" altLang="zh-CN" sz="1400">
                <a:sym typeface="Wingdings" panose="05000000000000000000" pitchFamily="2" charset="2"/>
              </a:rPr>
              <a:t>char</a:t>
            </a:r>
            <a:r>
              <a:rPr lang="zh-CN" altLang="en-US" sz="1400">
                <a:sym typeface="Wingdings" panose="05000000000000000000" pitchFamily="2" charset="2"/>
              </a:rPr>
              <a:t>属性在按下字符键时与</a:t>
            </a:r>
            <a:r>
              <a:rPr lang="en-US" altLang="zh-CN" sz="1400">
                <a:sym typeface="Wingdings" panose="05000000000000000000" pitchFamily="2" charset="2"/>
              </a:rPr>
              <a:t>key</a:t>
            </a:r>
            <a:r>
              <a:rPr lang="zh-CN" altLang="en-US" sz="1400">
                <a:sym typeface="Wingdings" panose="05000000000000000000" pitchFamily="2" charset="2"/>
              </a:rPr>
              <a:t>类似，在按下非字符键时为</a:t>
            </a:r>
            <a:r>
              <a:rPr lang="en-US" altLang="zh-CN" sz="1400">
                <a:sym typeface="Wingdings" panose="05000000000000000000" pitchFamily="2" charset="2"/>
              </a:rPr>
              <a:t>null</a:t>
            </a:r>
            <a:r>
              <a:rPr lang="zh-CN" altLang="en-US" sz="1400">
                <a:sym typeface="Wingdings" panose="05000000000000000000" pitchFamily="2" charset="2"/>
              </a:rPr>
              <a:t>。</a:t>
            </a:r>
            <a:endParaRPr lang="en-US" altLang="zh-CN" sz="1400">
              <a:sym typeface="Wingdings" panose="05000000000000000000" pitchFamily="2" charset="2"/>
            </a:endParaRPr>
          </a:p>
          <a:p>
            <a:r>
              <a:rPr lang="en-US" altLang="zh-CN" sz="1600" err="1"/>
              <a:t>textInput</a:t>
            </a:r>
            <a:r>
              <a:rPr lang="zh-CN" altLang="en-US" sz="1600"/>
              <a:t>：</a:t>
            </a:r>
            <a:r>
              <a:rPr lang="en-US" altLang="zh-CN" sz="1600" err="1"/>
              <a:t>event.data</a:t>
            </a:r>
            <a:r>
              <a:rPr lang="zh-CN" altLang="en-US" sz="1600"/>
              <a:t>（包含要插入的字符（不是字符编码））</a:t>
            </a:r>
          </a:p>
        </p:txBody>
      </p:sp>
    </p:spTree>
    <p:extLst>
      <p:ext uri="{BB962C8B-B14F-4D97-AF65-F5344CB8AC3E}">
        <p14:creationId xmlns:p14="http://schemas.microsoft.com/office/powerpoint/2010/main" val="830415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 </a:t>
            </a:r>
            <a:r>
              <a:rPr lang="en-US" altLang="zh-CN"/>
              <a:t>HTML5</a:t>
            </a:r>
            <a:r>
              <a:rPr lang="zh-CN" altLang="en-US"/>
              <a:t>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600" err="1"/>
              <a:t>contextmenu</a:t>
            </a:r>
            <a:r>
              <a:rPr lang="zh-CN" altLang="en-US" sz="1600"/>
              <a:t>：用于表示何时该显示上下文菜单，从而允许开发者取消默认的上下文菜单并提供自定义菜单。</a:t>
            </a:r>
          </a:p>
          <a:p>
            <a:r>
              <a:rPr lang="en-US" altLang="zh-CN" sz="1600" err="1"/>
              <a:t>beforeunload</a:t>
            </a:r>
            <a:r>
              <a:rPr lang="zh-CN" altLang="en-US" sz="1600"/>
              <a:t>：在窗口、文档、各种资源将要卸载前触发。它可以用来防止用户不小心卸载资源。（针对</a:t>
            </a:r>
            <a:r>
              <a:rPr lang="en-US" altLang="zh-CN" sz="1600"/>
              <a:t>window</a:t>
            </a:r>
            <a:r>
              <a:rPr lang="zh-CN" altLang="en-US" sz="1600"/>
              <a:t>）</a:t>
            </a:r>
            <a:endParaRPr lang="en-US" altLang="zh-CN" sz="1600"/>
          </a:p>
          <a:p>
            <a:r>
              <a:rPr lang="en-US" altLang="zh-CN" sz="1600" err="1"/>
              <a:t>DOMContentLoaded</a:t>
            </a:r>
            <a:r>
              <a:rPr lang="zh-CN" altLang="en-US" sz="1600"/>
              <a:t>：在</a:t>
            </a:r>
            <a:r>
              <a:rPr lang="en-US" altLang="zh-CN" sz="1600"/>
              <a:t>DOM</a:t>
            </a:r>
            <a:r>
              <a:rPr lang="zh-CN" altLang="en-US" sz="1600"/>
              <a:t>树构建完成后立即触发，而不用等待图片、</a:t>
            </a:r>
            <a:r>
              <a:rPr lang="en-US" altLang="zh-CN" sz="1600"/>
              <a:t>JavaScript</a:t>
            </a:r>
            <a:r>
              <a:rPr lang="zh-CN" altLang="en-US" sz="1600"/>
              <a:t>文件、</a:t>
            </a:r>
            <a:r>
              <a:rPr lang="en-US" altLang="zh-CN" sz="1600"/>
              <a:t>CSS</a:t>
            </a:r>
            <a:r>
              <a:rPr lang="zh-CN" altLang="en-US" sz="1600"/>
              <a:t>文件或其他资源加载完成。相对于</a:t>
            </a:r>
            <a:r>
              <a:rPr lang="en-US" altLang="zh-CN" sz="1600"/>
              <a:t>load</a:t>
            </a:r>
            <a:r>
              <a:rPr lang="zh-CN" altLang="en-US" sz="1600"/>
              <a:t>事件，</a:t>
            </a:r>
            <a:r>
              <a:rPr lang="en-US" altLang="zh-CN" sz="1600" err="1"/>
              <a:t>DOMContentLoaded</a:t>
            </a:r>
            <a:r>
              <a:rPr lang="zh-CN" altLang="en-US" sz="1600"/>
              <a:t>可以让开发者在外部资源下载的同时就能指定事件处理程序，从而让用户能够更快地与页面交互。（针对</a:t>
            </a:r>
            <a:r>
              <a:rPr lang="en-US" altLang="zh-CN" sz="1600"/>
              <a:t>document/window</a:t>
            </a:r>
            <a:r>
              <a:rPr lang="zh-CN" altLang="en-US" sz="1600"/>
              <a:t>）</a:t>
            </a:r>
            <a:endParaRPr lang="en-US" altLang="zh-CN" sz="1600"/>
          </a:p>
          <a:p>
            <a:r>
              <a:rPr lang="en-US" altLang="zh-CN" err="1"/>
              <a:t>readystatechange</a:t>
            </a:r>
            <a:r>
              <a:rPr lang="zh-CN" altLang="en-US"/>
              <a:t>：</a:t>
            </a:r>
          </a:p>
        </p:txBody>
      </p:sp>
    </p:spTree>
    <p:extLst>
      <p:ext uri="{BB962C8B-B14F-4D97-AF65-F5344CB8AC3E}">
        <p14:creationId xmlns:p14="http://schemas.microsoft.com/office/powerpoint/2010/main" val="1833336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 </a:t>
            </a:r>
            <a:r>
              <a:rPr lang="en-US" altLang="zh-CN"/>
              <a:t>session </a:t>
            </a:r>
            <a:r>
              <a:rPr lang="zh-CN" altLang="en-US"/>
              <a:t>历史事件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600" b="1"/>
              <a:t>session </a:t>
            </a:r>
            <a:r>
              <a:rPr lang="zh-CN" altLang="en-US" sz="1600" b="1"/>
              <a:t>历史事件</a:t>
            </a:r>
            <a:endParaRPr lang="en-US" altLang="zh-CN" sz="1600" b="1"/>
          </a:p>
          <a:p>
            <a:pPr lvl="1"/>
            <a:r>
              <a:rPr lang="en-US" altLang="zh-CN" sz="1600"/>
              <a:t>pageshow </a:t>
            </a:r>
            <a:r>
              <a:rPr lang="zh-CN" altLang="en-US" sz="1600"/>
              <a:t>：在页面加载时触发，包括第一次加载和从缓存加载两种情况。如果要指定页面每次加载（不管是不是从浏览器缓存）时都运行的代码，可以放在这个事件的监听函数。第一次加载时，它的触发顺序排在</a:t>
            </a:r>
            <a:r>
              <a:rPr lang="en-US" altLang="zh-CN" sz="1600"/>
              <a:t>load</a:t>
            </a:r>
            <a:r>
              <a:rPr lang="zh-CN" altLang="en-US" sz="1600"/>
              <a:t>事件后面。从缓存加载时，</a:t>
            </a:r>
            <a:r>
              <a:rPr lang="en-US" altLang="zh-CN" sz="1600"/>
              <a:t>load</a:t>
            </a:r>
            <a:r>
              <a:rPr lang="zh-CN" altLang="en-US" sz="1600"/>
              <a:t>事件不会触发</a:t>
            </a:r>
            <a:endParaRPr lang="en-US" altLang="zh-CN" sz="1600"/>
          </a:p>
          <a:p>
            <a:pPr lvl="1"/>
            <a:r>
              <a:rPr lang="en-US" altLang="zh-CN" sz="1600"/>
              <a:t>pagehide</a:t>
            </a:r>
            <a:r>
              <a:rPr lang="zh-CN" altLang="en-US" sz="1600"/>
              <a:t>：当用户通过“前进</a:t>
            </a:r>
            <a:r>
              <a:rPr lang="en-US" altLang="zh-CN" sz="1600"/>
              <a:t>/</a:t>
            </a:r>
            <a:r>
              <a:rPr lang="zh-CN" altLang="en-US" sz="1600"/>
              <a:t>后退”按钮离开当前页面时触发。它与 </a:t>
            </a:r>
            <a:r>
              <a:rPr lang="en-US" altLang="zh-CN" sz="1600"/>
              <a:t>unload </a:t>
            </a:r>
            <a:r>
              <a:rPr lang="zh-CN" altLang="en-US" sz="1600"/>
              <a:t>事件的区别在于，如果在 </a:t>
            </a:r>
            <a:r>
              <a:rPr lang="en-US" altLang="zh-CN" sz="1600"/>
              <a:t>window </a:t>
            </a:r>
            <a:r>
              <a:rPr lang="zh-CN" altLang="en-US" sz="1600"/>
              <a:t>对象上定义</a:t>
            </a:r>
            <a:r>
              <a:rPr lang="en-US" altLang="zh-CN" sz="1600"/>
              <a:t>unload</a:t>
            </a:r>
            <a:r>
              <a:rPr lang="zh-CN" altLang="en-US" sz="1600"/>
              <a:t>事件的监听函数之后，页面不会保存在缓存中，而使用</a:t>
            </a:r>
            <a:r>
              <a:rPr lang="en-US" altLang="zh-CN" sz="1600"/>
              <a:t>pagehide</a:t>
            </a:r>
            <a:r>
              <a:rPr lang="zh-CN" altLang="en-US" sz="1600"/>
              <a:t>事件，页面会保存在缓存中。</a:t>
            </a:r>
            <a:endParaRPr lang="en-US" altLang="zh-CN" sz="1600"/>
          </a:p>
          <a:p>
            <a:pPr lvl="1"/>
            <a:r>
              <a:rPr lang="en-US" altLang="zh-CN" sz="1600"/>
              <a:t>popstate</a:t>
            </a:r>
            <a:r>
              <a:rPr lang="zh-CN" altLang="en-US" sz="1600"/>
              <a:t>：</a:t>
            </a:r>
            <a:r>
              <a:rPr lang="en-US" altLang="zh-CN" sz="1600"/>
              <a:t>popstate</a:t>
            </a:r>
            <a:r>
              <a:rPr lang="zh-CN" altLang="en-US" sz="1600"/>
              <a:t>事件在浏览器的</a:t>
            </a:r>
            <a:r>
              <a:rPr lang="en-US" altLang="zh-CN" sz="1600"/>
              <a:t>history</a:t>
            </a:r>
            <a:r>
              <a:rPr lang="zh-CN" altLang="en-US" sz="1600"/>
              <a:t>对象的当前记录发生显式切换时触发。注意，调用</a:t>
            </a:r>
            <a:r>
              <a:rPr lang="en-US" altLang="zh-CN" sz="1600"/>
              <a:t>history.pushState()</a:t>
            </a:r>
            <a:r>
              <a:rPr lang="zh-CN" altLang="en-US" sz="1600"/>
              <a:t>或</a:t>
            </a:r>
            <a:r>
              <a:rPr lang="en-US" altLang="zh-CN" sz="1600"/>
              <a:t>history.replaceState()</a:t>
            </a:r>
            <a:r>
              <a:rPr lang="zh-CN" altLang="en-US" sz="1600"/>
              <a:t>，并不会触发</a:t>
            </a:r>
            <a:r>
              <a:rPr lang="en-US" altLang="zh-CN" sz="1600"/>
              <a:t>popstate</a:t>
            </a:r>
            <a:r>
              <a:rPr lang="zh-CN" altLang="en-US" sz="1600"/>
              <a:t>事件。该事件只在用户在</a:t>
            </a:r>
            <a:r>
              <a:rPr lang="en-US" altLang="zh-CN" sz="1600"/>
              <a:t>history</a:t>
            </a:r>
            <a:r>
              <a:rPr lang="zh-CN" altLang="en-US" sz="1600"/>
              <a:t>记录之间显式切换时触发，比如鼠标点击“后退</a:t>
            </a:r>
            <a:r>
              <a:rPr lang="en-US" altLang="zh-CN" sz="1600"/>
              <a:t>/</a:t>
            </a:r>
            <a:r>
              <a:rPr lang="zh-CN" altLang="en-US" sz="1600"/>
              <a:t>前进”按钮，或者在脚本中调用</a:t>
            </a:r>
            <a:r>
              <a:rPr lang="en-US" altLang="zh-CN" sz="1600"/>
              <a:t>history.back()</a:t>
            </a:r>
            <a:r>
              <a:rPr lang="zh-CN" altLang="en-US" sz="1600"/>
              <a:t>、</a:t>
            </a:r>
            <a:r>
              <a:rPr lang="en-US" altLang="zh-CN" sz="1600"/>
              <a:t>history.forward()</a:t>
            </a:r>
            <a:r>
              <a:rPr lang="zh-CN" altLang="en-US" sz="1600"/>
              <a:t>、</a:t>
            </a:r>
            <a:r>
              <a:rPr lang="en-US" altLang="zh-CN" sz="1600"/>
              <a:t>history.go()</a:t>
            </a:r>
            <a:r>
              <a:rPr lang="zh-CN" altLang="en-US" sz="1600"/>
              <a:t>时触发。</a:t>
            </a:r>
            <a:endParaRPr lang="en-US" altLang="zh-CN" sz="1600"/>
          </a:p>
          <a:p>
            <a:pPr lvl="1"/>
            <a:r>
              <a:rPr lang="en-US" altLang="zh-CN" sz="1600"/>
              <a:t>hashchange</a:t>
            </a:r>
            <a:r>
              <a:rPr lang="zh-CN" altLang="en-US" sz="1600"/>
              <a:t>：在 </a:t>
            </a:r>
            <a:r>
              <a:rPr lang="en-US" altLang="zh-CN" sz="1600"/>
              <a:t>URL </a:t>
            </a:r>
            <a:r>
              <a:rPr lang="zh-CN" altLang="en-US" sz="1600"/>
              <a:t>的 </a:t>
            </a:r>
            <a:r>
              <a:rPr lang="en-US" altLang="zh-CN" sz="1600"/>
              <a:t>hash </a:t>
            </a:r>
            <a:r>
              <a:rPr lang="zh-CN" altLang="en-US" sz="1600"/>
              <a:t>部分（即</a:t>
            </a:r>
            <a:r>
              <a:rPr lang="en-US" altLang="zh-CN" sz="1600"/>
              <a:t>#</a:t>
            </a:r>
            <a:r>
              <a:rPr lang="zh-CN" altLang="en-US" sz="1600"/>
              <a:t>号后面的部分，包括</a:t>
            </a:r>
            <a:r>
              <a:rPr lang="en-US" altLang="zh-CN" sz="1600"/>
              <a:t>#</a:t>
            </a:r>
            <a:r>
              <a:rPr lang="zh-CN" altLang="en-US" sz="1600"/>
              <a:t>号）发生变化时触发。该事件一般在</a:t>
            </a:r>
            <a:r>
              <a:rPr lang="en-US" altLang="zh-CN" sz="1600"/>
              <a:t>window</a:t>
            </a:r>
            <a:r>
              <a:rPr lang="zh-CN" altLang="en-US" sz="1600"/>
              <a:t>对象上监听。</a:t>
            </a:r>
          </a:p>
          <a:p>
            <a:pPr lvl="1"/>
            <a:endParaRPr lang="zh-CN" altLang="en-US" sz="1400" b="1"/>
          </a:p>
          <a:p>
            <a:endParaRPr lang="zh-CN" altLang="en-US" sz="1600"/>
          </a:p>
          <a:p>
            <a:pPr lvl="1"/>
            <a:endParaRPr lang="zh-CN" altLang="en-US" sz="1400"/>
          </a:p>
          <a:p>
            <a:pPr lvl="1"/>
            <a:endParaRPr lang="en-US" altLang="zh-CN" sz="1200"/>
          </a:p>
        </p:txBody>
      </p:sp>
    </p:spTree>
    <p:extLst>
      <p:ext uri="{BB962C8B-B14F-4D97-AF65-F5344CB8AC3E}">
        <p14:creationId xmlns:p14="http://schemas.microsoft.com/office/powerpoint/2010/main" val="3021462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 网页状态事件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a:t>网页状态事件</a:t>
            </a:r>
          </a:p>
          <a:p>
            <a:pPr lvl="1"/>
            <a:r>
              <a:rPr lang="en-US" altLang="zh-CN"/>
              <a:t>DOMContentLoaded</a:t>
            </a:r>
            <a:r>
              <a:rPr lang="zh-CN" altLang="en-US"/>
              <a:t>：网页下载并解析完成以后，浏览器就会在</a:t>
            </a:r>
            <a:r>
              <a:rPr lang="en-US" altLang="zh-CN"/>
              <a:t>document</a:t>
            </a:r>
            <a:r>
              <a:rPr lang="zh-CN" altLang="en-US"/>
              <a:t>对象上触发 </a:t>
            </a:r>
            <a:r>
              <a:rPr lang="en-US" altLang="zh-CN"/>
              <a:t>DOMContentLoaded </a:t>
            </a:r>
            <a:r>
              <a:rPr lang="zh-CN" altLang="en-US"/>
              <a:t>事件。这时，仅仅完成了网页的解析（整张页面的 </a:t>
            </a:r>
            <a:r>
              <a:rPr lang="en-US" altLang="zh-CN"/>
              <a:t>DOM </a:t>
            </a:r>
            <a:r>
              <a:rPr lang="zh-CN" altLang="en-US"/>
              <a:t>生成了），所有外部资源（样式表、脚本、</a:t>
            </a:r>
            <a:r>
              <a:rPr lang="en-US" altLang="zh-CN"/>
              <a:t>iframe </a:t>
            </a:r>
            <a:r>
              <a:rPr lang="zh-CN" altLang="en-US"/>
              <a:t>等等）可能还没有下载结束。早于</a:t>
            </a:r>
            <a:r>
              <a:rPr lang="en-US" altLang="zh-CN"/>
              <a:t> load</a:t>
            </a:r>
            <a:r>
              <a:rPr lang="zh-CN" altLang="en-US"/>
              <a:t> 事件！</a:t>
            </a:r>
            <a:endParaRPr lang="en-US" altLang="zh-CN"/>
          </a:p>
          <a:p>
            <a:pPr lvl="2"/>
            <a:r>
              <a:rPr lang="en-US" altLang="zh-CN"/>
              <a:t>window</a:t>
            </a:r>
            <a:r>
              <a:rPr lang="zh-CN" altLang="en-US"/>
              <a:t>的</a:t>
            </a:r>
            <a:r>
              <a:rPr lang="en-US" altLang="zh-CN"/>
              <a:t>load</a:t>
            </a:r>
            <a:r>
              <a:rPr lang="zh-CN" altLang="en-US"/>
              <a:t>事件会在页面完全加载后触发，因为要等待很多外部资源加载完成，所以会花费较长时间。而</a:t>
            </a:r>
            <a:r>
              <a:rPr lang="en-US" altLang="zh-CN"/>
              <a:t>DOMContentLoaded</a:t>
            </a:r>
            <a:r>
              <a:rPr lang="zh-CN" altLang="en-US"/>
              <a:t>事件会在</a:t>
            </a:r>
            <a:r>
              <a:rPr lang="en-US" altLang="zh-CN"/>
              <a:t>DOM</a:t>
            </a:r>
            <a:r>
              <a:rPr lang="zh-CN" altLang="en-US"/>
              <a:t>树构建完成后立即触发，而不用等待图片、</a:t>
            </a:r>
            <a:r>
              <a:rPr lang="en-US" altLang="zh-CN"/>
              <a:t>JavaScript</a:t>
            </a:r>
            <a:r>
              <a:rPr lang="zh-CN" altLang="en-US"/>
              <a:t>文件、</a:t>
            </a:r>
            <a:r>
              <a:rPr lang="en-US" altLang="zh-CN"/>
              <a:t>CSS</a:t>
            </a:r>
            <a:r>
              <a:rPr lang="zh-CN" altLang="en-US"/>
              <a:t>文件或其他资源加载完成。相对于</a:t>
            </a:r>
            <a:r>
              <a:rPr lang="en-US" altLang="zh-CN"/>
              <a:t>load</a:t>
            </a:r>
            <a:r>
              <a:rPr lang="zh-CN" altLang="en-US"/>
              <a:t>事件，</a:t>
            </a:r>
            <a:r>
              <a:rPr lang="en-US" altLang="zh-CN"/>
              <a:t>DOMContentLoaded</a:t>
            </a:r>
            <a:r>
              <a:rPr lang="zh-CN" altLang="en-US"/>
              <a:t>可以让开发者在外部资源下载的同时就能指定事件处理程序，从而让用户能够更快地与页面交互。</a:t>
            </a:r>
          </a:p>
          <a:p>
            <a:pPr lvl="1"/>
            <a:r>
              <a:rPr lang="en-US" altLang="zh-CN"/>
              <a:t>readystatechange</a:t>
            </a:r>
            <a:r>
              <a:rPr lang="zh-CN" altLang="en-US"/>
              <a:t>：当 </a:t>
            </a:r>
            <a:r>
              <a:rPr lang="en-US" altLang="zh-CN"/>
              <a:t>Document </a:t>
            </a:r>
            <a:r>
              <a:rPr lang="zh-CN" altLang="en-US"/>
              <a:t>对象和 </a:t>
            </a:r>
            <a:r>
              <a:rPr lang="en-US" altLang="zh-CN"/>
              <a:t>XMLHttpRequest </a:t>
            </a:r>
            <a:r>
              <a:rPr lang="zh-CN" altLang="en-US"/>
              <a:t>对象的</a:t>
            </a:r>
            <a:r>
              <a:rPr lang="en-US" altLang="zh-CN"/>
              <a:t>readyState</a:t>
            </a:r>
            <a:r>
              <a:rPr lang="zh-CN" altLang="en-US"/>
              <a:t>属性发生变化时触发。</a:t>
            </a:r>
          </a:p>
          <a:p>
            <a:pPr lvl="1"/>
            <a:endParaRPr lang="zh-CN" altLang="en-US" b="1"/>
          </a:p>
          <a:p>
            <a:pPr lvl="1"/>
            <a:endParaRPr lang="zh-CN" altLang="en-US" b="1"/>
          </a:p>
          <a:p>
            <a:endParaRPr lang="zh-CN" altLang="en-US"/>
          </a:p>
          <a:p>
            <a:pPr lvl="1"/>
            <a:endParaRPr lang="zh-CN" altLang="en-US"/>
          </a:p>
          <a:p>
            <a:pPr lvl="1"/>
            <a:endParaRPr lang="en-US" altLang="zh-CN" sz="1600"/>
          </a:p>
        </p:txBody>
      </p:sp>
    </p:spTree>
    <p:extLst>
      <p:ext uri="{BB962C8B-B14F-4D97-AF65-F5344CB8AC3E}">
        <p14:creationId xmlns:p14="http://schemas.microsoft.com/office/powerpoint/2010/main" val="3300583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a:t>
            </a:r>
            <a:r>
              <a:rPr lang="en-US" altLang="zh-CN"/>
              <a:t>-</a:t>
            </a:r>
            <a:r>
              <a:rPr lang="zh-CN" altLang="en-US"/>
              <a:t> 窗口事件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b="1"/>
              <a:t>窗口事件</a:t>
            </a:r>
            <a:endParaRPr lang="en-US" altLang="zh-CN" b="1"/>
          </a:p>
          <a:p>
            <a:pPr lvl="1"/>
            <a:r>
              <a:rPr lang="en-US" altLang="zh-CN" b="1"/>
              <a:t>scroll</a:t>
            </a:r>
            <a:r>
              <a:rPr lang="zh-CN" altLang="en-US" b="1"/>
              <a:t>：</a:t>
            </a:r>
            <a:r>
              <a:rPr lang="zh-CN" altLang="en-US"/>
              <a:t>在文档或文档元素滚动时触发，主要出现在用户拖动滚动条</a:t>
            </a:r>
            <a:endParaRPr lang="zh-CN" altLang="en-US" b="1"/>
          </a:p>
          <a:p>
            <a:pPr lvl="1"/>
            <a:r>
              <a:rPr lang="en-US" altLang="zh-CN" b="1"/>
              <a:t>resize</a:t>
            </a:r>
            <a:r>
              <a:rPr lang="zh-CN" altLang="en-US" b="1"/>
              <a:t>：</a:t>
            </a:r>
            <a:r>
              <a:rPr lang="zh-CN" altLang="en-US"/>
              <a:t>在改变浏览器窗口大小时触发，主要发生在</a:t>
            </a:r>
            <a:r>
              <a:rPr lang="en-US" altLang="zh-CN" b="1"/>
              <a:t>window</a:t>
            </a:r>
            <a:r>
              <a:rPr lang="zh-CN" altLang="en-US"/>
              <a:t>对象上面。</a:t>
            </a:r>
            <a:endParaRPr lang="en-US" altLang="zh-CN" b="1"/>
          </a:p>
          <a:p>
            <a:pPr lvl="1"/>
            <a:r>
              <a:rPr lang="en-US" altLang="zh-CN" b="1" err="1"/>
              <a:t>fullscreenchange</a:t>
            </a:r>
            <a:r>
              <a:rPr lang="zh-CN" altLang="en-US" b="1"/>
              <a:t>：</a:t>
            </a:r>
            <a:r>
              <a:rPr lang="zh-CN" altLang="en-US"/>
              <a:t>在进入或退出全屏状态时触发，该事件发生在</a:t>
            </a:r>
            <a:r>
              <a:rPr lang="en-US" altLang="zh-CN" b="1"/>
              <a:t>document</a:t>
            </a:r>
            <a:r>
              <a:rPr lang="zh-CN" altLang="en-US"/>
              <a:t>对象上面</a:t>
            </a:r>
            <a:endParaRPr lang="en-US" altLang="zh-CN" b="1"/>
          </a:p>
          <a:p>
            <a:pPr lvl="1"/>
            <a:r>
              <a:rPr lang="en-US" altLang="zh-CN" b="1" err="1"/>
              <a:t>fullscreenerror</a:t>
            </a:r>
            <a:r>
              <a:rPr lang="zh-CN" altLang="en-US" b="1"/>
              <a:t>：</a:t>
            </a:r>
            <a:r>
              <a:rPr lang="zh-CN" altLang="en-US"/>
              <a:t>在浏览器无法切换到全屏状态时触发。</a:t>
            </a:r>
            <a:endParaRPr lang="zh-CN" altLang="en-US" b="1"/>
          </a:p>
          <a:p>
            <a:pPr lvl="1"/>
            <a:endParaRPr lang="zh-CN" altLang="en-US" b="1"/>
          </a:p>
          <a:p>
            <a:pPr lvl="1"/>
            <a:endParaRPr lang="zh-CN" altLang="en-US" b="1"/>
          </a:p>
          <a:p>
            <a:endParaRPr lang="zh-CN" altLang="en-US"/>
          </a:p>
          <a:p>
            <a:pPr lvl="1"/>
            <a:endParaRPr lang="zh-CN" altLang="en-US"/>
          </a:p>
          <a:p>
            <a:pPr lvl="1"/>
            <a:endParaRPr lang="en-US" altLang="zh-CN" sz="1600"/>
          </a:p>
        </p:txBody>
      </p:sp>
    </p:spTree>
    <p:extLst>
      <p:ext uri="{BB962C8B-B14F-4D97-AF65-F5344CB8AC3E}">
        <p14:creationId xmlns:p14="http://schemas.microsoft.com/office/powerpoint/2010/main" val="3084327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 剪贴板事件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598460"/>
            <a:ext cx="10967632" cy="4882987"/>
          </a:xfrm>
        </p:spPr>
        <p:txBody>
          <a:bodyPr>
            <a:noAutofit/>
          </a:bodyPr>
          <a:lstStyle/>
          <a:p>
            <a:r>
              <a:rPr lang="zh-CN" altLang="en-US" b="1"/>
              <a:t>剪贴板事件（继承 </a:t>
            </a:r>
            <a:r>
              <a:rPr lang="en-US" altLang="zh-CN" b="1">
                <a:solidFill>
                  <a:schemeClr val="tx1"/>
                </a:solidFill>
                <a:latin typeface="Microsoft YaHei" panose="020B0503020204020204" pitchFamily="34" charset="-122"/>
                <a:ea typeface="Microsoft YaHei" panose="020B0503020204020204" pitchFamily="34" charset="-122"/>
              </a:rPr>
              <a:t>ClipboardEvent</a:t>
            </a:r>
            <a:r>
              <a:rPr lang="zh-CN" altLang="en-US" b="1">
                <a:solidFill>
                  <a:schemeClr val="tx1"/>
                </a:solidFill>
                <a:latin typeface="Microsoft YaHei" panose="020B0503020204020204" pitchFamily="34" charset="-122"/>
                <a:ea typeface="Microsoft YaHei" panose="020B0503020204020204" pitchFamily="34" charset="-122"/>
              </a:rPr>
              <a:t> 接口</a:t>
            </a:r>
            <a:r>
              <a:rPr lang="zh-CN" altLang="en-US" b="1"/>
              <a:t>）</a:t>
            </a:r>
          </a:p>
          <a:p>
            <a:pPr lvl="1"/>
            <a:r>
              <a:rPr lang="en-US" altLang="zh-CN" b="1"/>
              <a:t>cut</a:t>
            </a:r>
            <a:r>
              <a:rPr lang="zh-CN" altLang="en-US"/>
              <a:t>：将选中的内容从文档中移除，加入剪贴板时触发。</a:t>
            </a:r>
          </a:p>
          <a:p>
            <a:pPr lvl="1"/>
            <a:r>
              <a:rPr lang="en-US" altLang="zh-CN" b="1"/>
              <a:t>copy</a:t>
            </a:r>
            <a:r>
              <a:rPr lang="zh-CN" altLang="en-US"/>
              <a:t>：进行复制动作时触发。</a:t>
            </a:r>
          </a:p>
          <a:p>
            <a:pPr lvl="1"/>
            <a:r>
              <a:rPr lang="en-US" altLang="zh-CN" b="1"/>
              <a:t>paste</a:t>
            </a:r>
            <a:r>
              <a:rPr lang="zh-CN" altLang="en-US"/>
              <a:t>：剪贴板内容粘贴到文档后触发。</a:t>
            </a:r>
          </a:p>
          <a:p>
            <a:pPr lvl="1"/>
            <a:endParaRPr lang="zh-CN" altLang="en-US" b="1"/>
          </a:p>
          <a:p>
            <a:pPr lvl="1"/>
            <a:endParaRPr lang="zh-CN" altLang="en-US" b="1"/>
          </a:p>
          <a:p>
            <a:endParaRPr lang="zh-CN" altLang="en-US"/>
          </a:p>
          <a:p>
            <a:pPr lvl="1"/>
            <a:endParaRPr lang="zh-CN" altLang="en-US"/>
          </a:p>
          <a:p>
            <a:pPr lvl="1"/>
            <a:endParaRPr lang="en-US" altLang="zh-CN" sz="1600"/>
          </a:p>
        </p:txBody>
      </p:sp>
    </p:spTree>
    <p:extLst>
      <p:ext uri="{BB962C8B-B14F-4D97-AF65-F5344CB8AC3E}">
        <p14:creationId xmlns:p14="http://schemas.microsoft.com/office/powerpoint/2010/main" val="1919355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 设备事件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a:t>设备事件</a:t>
            </a:r>
            <a:endParaRPr lang="en-US" altLang="zh-CN"/>
          </a:p>
          <a:p>
            <a:pPr lvl="1"/>
            <a:r>
              <a:rPr lang="en-US" altLang="zh-CN" b="1"/>
              <a:t>orientationchange</a:t>
            </a:r>
            <a:r>
              <a:rPr lang="zh-CN" altLang="en-US" b="1"/>
              <a:t>事件</a:t>
            </a:r>
            <a:endParaRPr lang="zh-CN" altLang="en-US"/>
          </a:p>
          <a:p>
            <a:pPr lvl="1"/>
            <a:r>
              <a:rPr lang="en-US" altLang="zh-CN" b="1"/>
              <a:t>deviceorientation</a:t>
            </a:r>
            <a:r>
              <a:rPr lang="zh-CN" altLang="en-US" b="1"/>
              <a:t>事件</a:t>
            </a:r>
            <a:endParaRPr lang="zh-CN" altLang="en-US" sz="1200"/>
          </a:p>
          <a:p>
            <a:pPr lvl="1"/>
            <a:r>
              <a:rPr lang="en-US" altLang="zh-CN" b="1"/>
              <a:t>devicemotion</a:t>
            </a:r>
            <a:r>
              <a:rPr lang="zh-CN" altLang="en-US" b="1"/>
              <a:t>事件</a:t>
            </a:r>
            <a:endParaRPr lang="en-US" altLang="zh-CN" b="1"/>
          </a:p>
          <a:p>
            <a:pPr lvl="1"/>
            <a:endParaRPr lang="en-US" altLang="zh-CN" sz="1200"/>
          </a:p>
        </p:txBody>
      </p:sp>
      <p:pic>
        <p:nvPicPr>
          <p:cNvPr id="3" name="图片 2">
            <a:extLst>
              <a:ext uri="{FF2B5EF4-FFF2-40B4-BE49-F238E27FC236}">
                <a16:creationId xmlns:a16="http://schemas.microsoft.com/office/drawing/2014/main" id="{F41434E0-80D7-F04E-8141-EA414C3B6D4B}"/>
              </a:ext>
            </a:extLst>
          </p:cNvPr>
          <p:cNvPicPr>
            <a:picLocks noChangeAspect="1"/>
          </p:cNvPicPr>
          <p:nvPr/>
        </p:nvPicPr>
        <p:blipFill>
          <a:blip r:embed="rId3"/>
          <a:stretch>
            <a:fillRect/>
          </a:stretch>
        </p:blipFill>
        <p:spPr>
          <a:xfrm>
            <a:off x="8698592" y="1306286"/>
            <a:ext cx="3263900" cy="2133600"/>
          </a:xfrm>
          <a:prstGeom prst="rect">
            <a:avLst/>
          </a:prstGeom>
        </p:spPr>
      </p:pic>
    </p:spTree>
    <p:extLst>
      <p:ext uri="{BB962C8B-B14F-4D97-AF65-F5344CB8AC3E}">
        <p14:creationId xmlns:p14="http://schemas.microsoft.com/office/powerpoint/2010/main" val="451922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事件类型 </a:t>
            </a:r>
            <a:r>
              <a:rPr lang="en-US" altLang="zh-CN"/>
              <a:t>--</a:t>
            </a:r>
            <a:r>
              <a:rPr lang="zh-CN" altLang="en-US"/>
              <a:t>触摸及手势事件</a:t>
            </a:r>
          </a:p>
          <a:p>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2</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b="1"/>
              <a:t>触摸及手势事件</a:t>
            </a:r>
            <a:endParaRPr lang="zh-CN" altLang="en-US"/>
          </a:p>
          <a:p>
            <a:pPr lvl="1"/>
            <a:r>
              <a:rPr lang="en-US" altLang="zh-CN"/>
              <a:t>touchstart</a:t>
            </a:r>
            <a:r>
              <a:rPr lang="zh-CN" altLang="en-US"/>
              <a:t>：手指放到屏幕上时触发（即使有一个手指已经放在了屏幕上）。</a:t>
            </a:r>
          </a:p>
          <a:p>
            <a:pPr lvl="1"/>
            <a:r>
              <a:rPr lang="en-US" altLang="zh-CN"/>
              <a:t>touchmove</a:t>
            </a:r>
            <a:r>
              <a:rPr lang="zh-CN" altLang="en-US"/>
              <a:t>：手指在屏幕上滑动时连续触发。在这个事件中调用</a:t>
            </a:r>
            <a:r>
              <a:rPr lang="en-US" altLang="zh-CN"/>
              <a:t>preventDefault()</a:t>
            </a:r>
            <a:r>
              <a:rPr lang="zh-CN" altLang="en-US"/>
              <a:t>可以阻止滚动。</a:t>
            </a:r>
          </a:p>
          <a:p>
            <a:pPr lvl="1"/>
            <a:r>
              <a:rPr lang="en-US" altLang="zh-CN"/>
              <a:t>touchend</a:t>
            </a:r>
            <a:r>
              <a:rPr lang="zh-CN" altLang="en-US"/>
              <a:t>：手指从屏幕上移开时触发。</a:t>
            </a:r>
          </a:p>
          <a:p>
            <a:pPr lvl="1"/>
            <a:r>
              <a:rPr lang="en-US" altLang="zh-CN"/>
              <a:t>touchcancel</a:t>
            </a:r>
            <a:r>
              <a:rPr lang="zh-CN" altLang="en-US"/>
              <a:t>：系统停止跟踪触摸时触发。文档中并未明确什么情况下停止跟踪。</a:t>
            </a:r>
            <a:endParaRPr lang="en-US" altLang="zh-CN"/>
          </a:p>
          <a:p>
            <a:pPr lvl="1"/>
            <a:r>
              <a:rPr lang="en-US" altLang="zh-CN"/>
              <a:t>gesturestart</a:t>
            </a:r>
            <a:r>
              <a:rPr lang="zh-CN" altLang="en-US"/>
              <a:t>：一个手指已经放在屏幕上，再把另一个手指放到屏幕上时触发。</a:t>
            </a:r>
          </a:p>
          <a:p>
            <a:pPr lvl="1"/>
            <a:r>
              <a:rPr lang="en-US" altLang="zh-CN"/>
              <a:t>gesturechange</a:t>
            </a:r>
            <a:r>
              <a:rPr lang="zh-CN" altLang="en-US"/>
              <a:t>：任何一个手指在屏幕上的位置发生变化时触发。</a:t>
            </a:r>
          </a:p>
          <a:p>
            <a:pPr lvl="1"/>
            <a:r>
              <a:rPr lang="en-US" altLang="zh-CN"/>
              <a:t>gestureend</a:t>
            </a:r>
            <a:r>
              <a:rPr lang="zh-CN" altLang="en-US"/>
              <a:t>：其中一个手指离开屏幕时触发。</a:t>
            </a:r>
          </a:p>
          <a:p>
            <a:pPr lvl="1"/>
            <a:endParaRPr lang="zh-CN" altLang="en-US"/>
          </a:p>
          <a:p>
            <a:pPr lvl="1"/>
            <a:endParaRPr lang="en-US" altLang="zh-CN" sz="1200"/>
          </a:p>
        </p:txBody>
      </p:sp>
    </p:spTree>
    <p:extLst>
      <p:ext uri="{BB962C8B-B14F-4D97-AF65-F5344CB8AC3E}">
        <p14:creationId xmlns:p14="http://schemas.microsoft.com/office/powerpoint/2010/main" val="2375824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52880" y="3674745"/>
            <a:ext cx="1642110" cy="1642110"/>
            <a:chOff x="1667" y="6676"/>
            <a:chExt cx="2280" cy="2280"/>
          </a:xfrm>
        </p:grpSpPr>
        <p:sp>
          <p:nvSpPr>
            <p:cNvPr id="8" name="椭圆 7"/>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5bc40d7864e71-13"/>
            <p:cNvPicPr>
              <a:picLocks noChangeAspect="1"/>
            </p:cNvPicPr>
            <p:nvPr/>
          </p:nvPicPr>
          <p:blipFill>
            <a:blip r:embed="rId4"/>
            <a:stretch>
              <a:fillRect/>
            </a:stretch>
          </p:blipFill>
          <p:spPr>
            <a:xfrm>
              <a:off x="1667" y="6676"/>
              <a:ext cx="2280" cy="2280"/>
            </a:xfrm>
            <a:prstGeom prst="rect">
              <a:avLst/>
            </a:prstGeom>
          </p:spPr>
        </p:pic>
      </p:grpSp>
      <p:sp>
        <p:nvSpPr>
          <p:cNvPr id="10" name="标题 9">
            <a:extLst>
              <a:ext uri="{FF2B5EF4-FFF2-40B4-BE49-F238E27FC236}">
                <a16:creationId xmlns:a16="http://schemas.microsoft.com/office/drawing/2014/main" id="{E2DF39B3-AAFB-D041-B11B-6433582A1BA5}"/>
              </a:ext>
            </a:extLst>
          </p:cNvPr>
          <p:cNvSpPr>
            <a:spLocks noGrp="1"/>
          </p:cNvSpPr>
          <p:nvPr>
            <p:ph type="ctrTitle"/>
          </p:nvPr>
        </p:nvSpPr>
        <p:spPr>
          <a:xfrm>
            <a:off x="1610360" y="2509330"/>
            <a:ext cx="9636760" cy="937448"/>
          </a:xfrm>
        </p:spPr>
        <p:txBody>
          <a:bodyPr/>
          <a:lstStyle/>
          <a:p>
            <a:r>
              <a:rPr lang="zh-CN" altLang="en-US"/>
              <a:t>表单编程</a:t>
            </a:r>
          </a:p>
        </p:txBody>
      </p:sp>
      <p:sp>
        <p:nvSpPr>
          <p:cNvPr id="12" name="副标题 11">
            <a:extLst>
              <a:ext uri="{FF2B5EF4-FFF2-40B4-BE49-F238E27FC236}">
                <a16:creationId xmlns:a16="http://schemas.microsoft.com/office/drawing/2014/main" id="{5356BE09-0DA6-F842-9D9A-446B536C14D5}"/>
              </a:ext>
            </a:extLst>
          </p:cNvPr>
          <p:cNvSpPr>
            <a:spLocks noGrp="1"/>
          </p:cNvSpPr>
          <p:nvPr>
            <p:ph type="subTitle" idx="1"/>
          </p:nvPr>
        </p:nvSpPr>
        <p:spPr/>
        <p:txBody>
          <a:bodyPr/>
          <a:lstStyle/>
          <a:p>
            <a:r>
              <a:rPr lang="en-US" altLang="zh-CN"/>
              <a:t>3</a:t>
            </a:r>
            <a:endParaRPr lang="zh-CN" altLang="en-US"/>
          </a:p>
        </p:txBody>
      </p:sp>
    </p:spTree>
    <p:custDataLst>
      <p:tags r:id="rId1"/>
    </p:custDataLst>
    <p:extLst>
      <p:ext uri="{BB962C8B-B14F-4D97-AF65-F5344CB8AC3E}">
        <p14:creationId xmlns:p14="http://schemas.microsoft.com/office/powerpoint/2010/main" val="2078504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表单编程</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表单</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3</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b="1"/>
              <a:t> </a:t>
            </a:r>
            <a:r>
              <a:rPr lang="en-US" altLang="zh-CN" b="1"/>
              <a:t>form</a:t>
            </a:r>
            <a:r>
              <a:rPr lang="zh-CN" altLang="en-US" b="1"/>
              <a:t>：</a:t>
            </a:r>
            <a:endParaRPr lang="en-US" altLang="zh-CN" b="1"/>
          </a:p>
          <a:p>
            <a:r>
              <a:rPr lang="zh-CN" altLang="en-US" b="1"/>
              <a:t> 示例：</a:t>
            </a:r>
            <a:endParaRPr lang="zh-CN" altLang="en-US"/>
          </a:p>
          <a:p>
            <a:pPr lvl="1"/>
            <a:endParaRPr lang="en-US" altLang="zh-CN" sz="1200"/>
          </a:p>
        </p:txBody>
      </p:sp>
      <p:pic>
        <p:nvPicPr>
          <p:cNvPr id="6" name="图片 5">
            <a:extLst>
              <a:ext uri="{FF2B5EF4-FFF2-40B4-BE49-F238E27FC236}">
                <a16:creationId xmlns:a16="http://schemas.microsoft.com/office/drawing/2014/main" id="{9E3D5D69-558F-43BB-8D7B-2E3098C34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1574165"/>
            <a:ext cx="9258300" cy="4572000"/>
          </a:xfrm>
          <a:prstGeom prst="rect">
            <a:avLst/>
          </a:prstGeom>
        </p:spPr>
      </p:pic>
    </p:spTree>
    <p:extLst>
      <p:ext uri="{BB962C8B-B14F-4D97-AF65-F5344CB8AC3E}">
        <p14:creationId xmlns:p14="http://schemas.microsoft.com/office/powerpoint/2010/main" val="2102087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a:t>一切都是节点（</a:t>
            </a:r>
            <a:r>
              <a:rPr lang="en-US" altLang="zh-CN"/>
              <a:t>Node</a:t>
            </a:r>
            <a:r>
              <a:rPr lang="zh-CN" altLang="en-US"/>
              <a:t>对象）</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758759" y="1584131"/>
            <a:ext cx="5144202" cy="4882987"/>
          </a:xfrm>
        </p:spPr>
        <p:txBody>
          <a:bodyPr>
            <a:normAutofit fontScale="92500" lnSpcReduction="10000"/>
          </a:bodyPr>
          <a:lstStyle/>
          <a:p>
            <a:r>
              <a:rPr lang="en-US" altLang="zh-CN" sz="1500"/>
              <a:t>Node</a:t>
            </a:r>
            <a:r>
              <a:rPr lang="zh-CN" altLang="en-US" sz="1500"/>
              <a:t> 对象的属性和方法</a:t>
            </a:r>
            <a:endParaRPr lang="en-US" altLang="zh-CN" sz="1500"/>
          </a:p>
          <a:p>
            <a:pPr lvl="1"/>
            <a:r>
              <a:rPr lang="en-US" altLang="zh-CN" sz="1200"/>
              <a:t>baseURI</a:t>
            </a:r>
            <a:r>
              <a:rPr lang="zh-CN" altLang="en-US" sz="1200"/>
              <a:t>： 返回该节点所在文档的基 </a:t>
            </a:r>
            <a:r>
              <a:rPr lang="en-US" altLang="zh-CN" sz="1200"/>
              <a:t>URI</a:t>
            </a:r>
            <a:r>
              <a:rPr lang="zh-CN" altLang="en-US" sz="1200"/>
              <a:t>。</a:t>
            </a:r>
            <a:endParaRPr lang="en-US" altLang="zh-CN" sz="1200"/>
          </a:p>
          <a:p>
            <a:pPr lvl="1"/>
            <a:r>
              <a:rPr lang="en-US" altLang="zh-CN" sz="1200"/>
              <a:t>childNodes</a:t>
            </a:r>
            <a:r>
              <a:rPr lang="zh-CN" altLang="en-US" sz="1200"/>
              <a:t>：返回一个包含了该节点所有子节点的实时的</a:t>
            </a:r>
            <a:r>
              <a:rPr lang="en-US" altLang="zh-CN" sz="1200"/>
              <a:t>NodeList</a:t>
            </a:r>
            <a:r>
              <a:rPr lang="zh-CN" altLang="en-US" sz="1200"/>
              <a:t>。</a:t>
            </a:r>
            <a:endParaRPr lang="en-US" altLang="zh-CN" sz="1200"/>
          </a:p>
          <a:p>
            <a:pPr lvl="1"/>
            <a:r>
              <a:rPr lang="en-US" altLang="zh-CN" sz="1200"/>
              <a:t> firstChild:</a:t>
            </a:r>
            <a:r>
              <a:rPr lang="zh-CN" altLang="en-US" sz="1200"/>
              <a:t> 返回该节点的第一个子节点。</a:t>
            </a:r>
            <a:endParaRPr lang="en-US" altLang="zh-CN" sz="1200"/>
          </a:p>
          <a:p>
            <a:pPr lvl="1"/>
            <a:r>
              <a:rPr lang="zh-CN" altLang="en-US" sz="1200"/>
              <a:t> </a:t>
            </a:r>
            <a:r>
              <a:rPr lang="en-US" altLang="zh-CN" sz="1200"/>
              <a:t>isConnected</a:t>
            </a:r>
            <a:r>
              <a:rPr lang="zh-CN" altLang="en-US" sz="1200"/>
              <a:t>：返回一个布尔值用来检测该节点是否已连接</a:t>
            </a:r>
            <a:r>
              <a:rPr lang="en-US" altLang="zh-CN" sz="1200"/>
              <a:t>(</a:t>
            </a:r>
            <a:r>
              <a:rPr lang="zh-CN" altLang="en-US" sz="1200"/>
              <a:t>直接或者间接</a:t>
            </a:r>
            <a:r>
              <a:rPr lang="en-US" altLang="zh-CN" sz="1200"/>
              <a:t>)</a:t>
            </a:r>
            <a:r>
              <a:rPr lang="zh-CN" altLang="en-US" sz="1200"/>
              <a:t>到一个上下文对象上。</a:t>
            </a:r>
            <a:endParaRPr lang="en-US" altLang="zh-CN" sz="1200"/>
          </a:p>
          <a:p>
            <a:pPr lvl="1"/>
            <a:r>
              <a:rPr lang="en-US" altLang="zh-CN" sz="1200"/>
              <a:t> lastChild</a:t>
            </a:r>
            <a:r>
              <a:rPr lang="zh-CN" altLang="en-US" sz="1200"/>
              <a:t>：返回该节点的最后一个子节点</a:t>
            </a:r>
            <a:endParaRPr lang="en-US" altLang="zh-CN" sz="1200"/>
          </a:p>
          <a:p>
            <a:pPr lvl="1"/>
            <a:r>
              <a:rPr lang="en-US" altLang="zh-CN" sz="1200"/>
              <a:t> nextSibling</a:t>
            </a:r>
            <a:r>
              <a:rPr lang="zh-CN" altLang="en-US" sz="1200"/>
              <a:t>：返回与该节点同级的下一个节点</a:t>
            </a:r>
            <a:endParaRPr lang="en-US" altLang="zh-CN" sz="1200"/>
          </a:p>
          <a:p>
            <a:pPr lvl="1"/>
            <a:r>
              <a:rPr lang="en-US" altLang="zh-CN" sz="1200"/>
              <a:t> nodeName </a:t>
            </a:r>
            <a:r>
              <a:rPr lang="zh-CN" altLang="en-US" sz="1200"/>
              <a:t>：返回一个包含该节点名字的</a:t>
            </a:r>
            <a:r>
              <a:rPr lang="en-US" altLang="zh-CN" sz="1200"/>
              <a:t>DOM</a:t>
            </a:r>
            <a:r>
              <a:rPr lang="zh-CN" altLang="en-US" sz="1200"/>
              <a:t>字符串</a:t>
            </a:r>
            <a:endParaRPr lang="en-US" altLang="zh-CN" sz="1200"/>
          </a:p>
          <a:p>
            <a:pPr lvl="1"/>
            <a:r>
              <a:rPr lang="en-US" altLang="zh-CN" sz="1200"/>
              <a:t> nodeType</a:t>
            </a:r>
            <a:r>
              <a:rPr lang="zh-CN" altLang="en-US" sz="1200"/>
              <a:t>：返回一个与该节点类型对应的无符号短整型的值</a:t>
            </a:r>
            <a:endParaRPr lang="en-US" altLang="zh-CN" sz="1200"/>
          </a:p>
          <a:p>
            <a:pPr lvl="1"/>
            <a:r>
              <a:rPr lang="en-US" altLang="zh-CN" sz="1200"/>
              <a:t> nodeValue</a:t>
            </a:r>
            <a:r>
              <a:rPr lang="zh-CN" altLang="en-US" sz="1200"/>
              <a:t>：返回或设置当前节点的值。</a:t>
            </a:r>
            <a:endParaRPr lang="en-US" altLang="zh-CN" sz="1200"/>
          </a:p>
          <a:p>
            <a:pPr lvl="1"/>
            <a:r>
              <a:rPr lang="en-US" altLang="zh-CN" sz="1200"/>
              <a:t>ownerDocument</a:t>
            </a:r>
            <a:r>
              <a:rPr lang="zh-CN" altLang="en-US" sz="1200"/>
              <a:t>：返回这个元素属于的 </a:t>
            </a:r>
            <a:r>
              <a:rPr lang="en-US" altLang="zh-CN" sz="1200"/>
              <a:t>Document</a:t>
            </a:r>
            <a:r>
              <a:rPr lang="zh-CN" altLang="en-US" sz="1200"/>
              <a:t>对象</a:t>
            </a:r>
            <a:endParaRPr lang="en-US" altLang="zh-CN" sz="1200"/>
          </a:p>
          <a:p>
            <a:pPr lvl="1"/>
            <a:r>
              <a:rPr lang="en-US" altLang="zh-CN" sz="1200"/>
              <a:t> parentNode</a:t>
            </a:r>
            <a:r>
              <a:rPr lang="zh-CN" altLang="en-US" sz="1200"/>
              <a:t>：返回一个当前节点 的父节点 。</a:t>
            </a:r>
            <a:endParaRPr lang="en-US" altLang="zh-CN" sz="1200"/>
          </a:p>
          <a:p>
            <a:pPr lvl="1"/>
            <a:r>
              <a:rPr lang="en-US" altLang="zh-CN" sz="1200"/>
              <a:t> parentElement</a:t>
            </a:r>
            <a:r>
              <a:rPr lang="zh-CN" altLang="en-US" sz="1200"/>
              <a:t>：返回一个当前节点的父节点 </a:t>
            </a:r>
            <a:r>
              <a:rPr lang="en-US" altLang="zh-CN" sz="1200"/>
              <a:t>Element</a:t>
            </a:r>
          </a:p>
          <a:p>
            <a:pPr lvl="1"/>
            <a:r>
              <a:rPr lang="en-US" altLang="zh-CN" sz="1200"/>
              <a:t>previousSibling</a:t>
            </a:r>
            <a:r>
              <a:rPr lang="zh-CN" altLang="en-US" sz="1200"/>
              <a:t>：返回一个当前节点同辈的前一个节点</a:t>
            </a:r>
            <a:endParaRPr lang="en-US" altLang="zh-CN" sz="1200"/>
          </a:p>
          <a:p>
            <a:pPr lvl="1"/>
            <a:r>
              <a:rPr lang="en-US" altLang="zh-CN" sz="1200"/>
              <a:t> textContent</a:t>
            </a:r>
            <a:r>
              <a:rPr lang="zh-CN" altLang="en-US" sz="1200"/>
              <a:t>：返回或设置一个元素内所有子节点及其后代的文本内容。</a:t>
            </a:r>
            <a:endParaRPr lang="en-US" altLang="zh-CN" sz="1200"/>
          </a:p>
        </p:txBody>
      </p:sp>
      <p:sp>
        <p:nvSpPr>
          <p:cNvPr id="14" name="内容占位符 7">
            <a:extLst>
              <a:ext uri="{FF2B5EF4-FFF2-40B4-BE49-F238E27FC236}">
                <a16:creationId xmlns:a16="http://schemas.microsoft.com/office/drawing/2014/main" id="{EEF0B358-C440-6643-852C-A8396B3D54E0}"/>
              </a:ext>
            </a:extLst>
          </p:cNvPr>
          <p:cNvSpPr txBox="1">
            <a:spLocks/>
          </p:cNvSpPr>
          <p:nvPr/>
        </p:nvSpPr>
        <p:spPr>
          <a:xfrm>
            <a:off x="6634048" y="1609640"/>
            <a:ext cx="4877232" cy="488298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50000"/>
              </a:lnSpc>
              <a:spcBef>
                <a:spcPts val="1000"/>
              </a:spcBef>
              <a:buClr>
                <a:srgbClr val="88A85B"/>
              </a:buClr>
              <a:buSzPct val="130000"/>
              <a:buFont typeface="Apple Symbols" panose="02000000000000000000" pitchFamily="2" charset="-79"/>
              <a:buChar char="⦿"/>
              <a:defRPr sz="2000" kern="1200">
                <a:solidFill>
                  <a:srgbClr val="477DEB"/>
                </a:solidFill>
                <a:latin typeface="+mn-lt"/>
                <a:ea typeface="+mn-ea"/>
                <a:cs typeface="+mn-cs"/>
              </a:defRPr>
            </a:lvl1pPr>
            <a:lvl2pPr marL="6858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800" kern="1200">
                <a:solidFill>
                  <a:srgbClr val="477DEB"/>
                </a:solidFill>
                <a:latin typeface="+mn-lt"/>
                <a:ea typeface="+mn-ea"/>
                <a:cs typeface="+mn-cs"/>
              </a:defRPr>
            </a:lvl2pPr>
            <a:lvl3pPr marL="11430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3pPr>
            <a:lvl4pPr marL="16002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4pPr>
            <a:lvl5pPr marL="20574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t>Node</a:t>
            </a:r>
            <a:r>
              <a:rPr lang="zh-CN" altLang="en-US" sz="1600"/>
              <a:t> 对象的方法</a:t>
            </a:r>
            <a:endParaRPr lang="en-US" altLang="zh-CN" sz="1600"/>
          </a:p>
          <a:p>
            <a:pPr lvl="1"/>
            <a:r>
              <a:rPr lang="en-US" altLang="zh-CN" sz="1400"/>
              <a:t>appendChild()</a:t>
            </a:r>
            <a:r>
              <a:rPr lang="zh-CN" altLang="en-US" sz="1400"/>
              <a:t>：将指定的 </a:t>
            </a:r>
            <a:r>
              <a:rPr lang="en-US" altLang="zh-CN" sz="1400" err="1"/>
              <a:t>childNode</a:t>
            </a:r>
            <a:r>
              <a:rPr lang="en-US" altLang="zh-CN" sz="1400"/>
              <a:t> </a:t>
            </a:r>
            <a:r>
              <a:rPr lang="zh-CN" altLang="en-US" sz="1400"/>
              <a:t>参数作为最后一个子节点添加到当前节点。</a:t>
            </a:r>
            <a:endParaRPr lang="en-US" altLang="zh-CN" sz="1400"/>
          </a:p>
          <a:p>
            <a:pPr lvl="1"/>
            <a:r>
              <a:rPr lang="en-US" altLang="zh-CN" sz="1400"/>
              <a:t>cloneNode()</a:t>
            </a:r>
            <a:r>
              <a:rPr lang="zh-CN" altLang="en-US" sz="1400"/>
              <a:t>：克隆一个节点，并且可以选择是否克隆这个节点下的所有内容。默认情况下，节点下的内容会被克隆。</a:t>
            </a:r>
            <a:endParaRPr lang="en-US" altLang="zh-CN" sz="1400"/>
          </a:p>
          <a:p>
            <a:pPr lvl="1"/>
            <a:r>
              <a:rPr lang="en-US" altLang="zh-CN" sz="1400"/>
              <a:t>contains()</a:t>
            </a:r>
            <a:r>
              <a:rPr lang="zh-CN" altLang="en-US" sz="1400"/>
              <a:t>：返回一个 </a:t>
            </a:r>
            <a:r>
              <a:rPr lang="en-US" altLang="zh-CN" sz="1400"/>
              <a:t> </a:t>
            </a:r>
            <a:r>
              <a:rPr lang="zh-CN" altLang="en-US" sz="1400"/>
              <a:t>布尔值，来表示传入的节点是否为该节点的后代节点。</a:t>
            </a:r>
            <a:endParaRPr lang="en-US" altLang="zh-CN" sz="1400"/>
          </a:p>
          <a:p>
            <a:pPr lvl="1"/>
            <a:r>
              <a:rPr lang="en-US" altLang="zh-CN" sz="1400"/>
              <a:t>hasChildNodes()</a:t>
            </a:r>
            <a:r>
              <a:rPr lang="zh-CN" altLang="en-US" sz="1400"/>
              <a:t>：返回一个布尔值，来表示该元素是否包含有子节点。</a:t>
            </a:r>
            <a:endParaRPr lang="en-US" altLang="zh-CN" sz="1400"/>
          </a:p>
          <a:p>
            <a:pPr lvl="1"/>
            <a:r>
              <a:rPr lang="en-US" altLang="zh-CN" sz="1400"/>
              <a:t>insertBefore()</a:t>
            </a:r>
            <a:r>
              <a:rPr lang="zh-CN" altLang="en-US" sz="1400"/>
              <a:t>：在当前节点下增加一个子节点，并使该子节点位于参考节点的前面。</a:t>
            </a:r>
            <a:endParaRPr lang="en-US" altLang="zh-CN" sz="1400"/>
          </a:p>
          <a:p>
            <a:pPr lvl="1"/>
            <a:r>
              <a:rPr lang="en-US" altLang="zh-CN" sz="1400"/>
              <a:t>removeChild()</a:t>
            </a:r>
            <a:r>
              <a:rPr lang="zh-CN" altLang="en-US" sz="1400"/>
              <a:t>：移除当前节点的一个子节点。这个子节点必须存在于当前节点中。</a:t>
            </a:r>
            <a:endParaRPr lang="en-US" altLang="zh-CN" sz="1400"/>
          </a:p>
          <a:p>
            <a:pPr lvl="1"/>
            <a:r>
              <a:rPr lang="en-US" altLang="zh-CN" sz="1400"/>
              <a:t>replaceChild()</a:t>
            </a:r>
            <a:r>
              <a:rPr lang="zh-CN" altLang="en-US" sz="1400"/>
              <a:t>：对选定的节点，替换一个子节点 为另外一个节点。</a:t>
            </a:r>
            <a:endParaRPr lang="en-US" altLang="zh-CN" sz="1400"/>
          </a:p>
          <a:p>
            <a:pPr lvl="1"/>
            <a:r>
              <a:rPr lang="en-US" altLang="zh-CN" sz="1400"/>
              <a:t>normalize()</a:t>
            </a:r>
            <a:r>
              <a:rPr lang="zh-CN" altLang="en-US" sz="1400"/>
              <a:t>：对该元素下的所有文本子节点进行整理，合并相邻的文本节点并清除空文本节点。</a:t>
            </a:r>
            <a:endParaRPr lang="en-US" altLang="zh-CN" sz="1400"/>
          </a:p>
        </p:txBody>
      </p:sp>
    </p:spTree>
    <p:extLst>
      <p:ext uri="{BB962C8B-B14F-4D97-AF65-F5344CB8AC3E}">
        <p14:creationId xmlns:p14="http://schemas.microsoft.com/office/powerpoint/2010/main" val="4151400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表单编程</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访问表单</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3</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800"/>
              <a:t> 访问表单</a:t>
            </a:r>
            <a:endParaRPr lang="en-US" altLang="zh-CN" sz="1800"/>
          </a:p>
          <a:p>
            <a:pPr lvl="1"/>
            <a:r>
              <a:rPr lang="en-US" altLang="zh-CN" sz="1600" err="1"/>
              <a:t>document.forms</a:t>
            </a:r>
            <a:r>
              <a:rPr lang="en-US" altLang="zh-CN" sz="1600"/>
              <a:t>[index]</a:t>
            </a:r>
          </a:p>
          <a:p>
            <a:pPr lvl="1"/>
            <a:r>
              <a:rPr lang="en-US" altLang="zh-CN" sz="1600" err="1"/>
              <a:t>document.forms</a:t>
            </a:r>
            <a:r>
              <a:rPr lang="en-US" altLang="zh-CN" sz="1600"/>
              <a:t>.</a:t>
            </a:r>
            <a:r>
              <a:rPr lang="zh-CN" altLang="en-US" sz="1600"/>
              <a:t>表单的</a:t>
            </a:r>
            <a:r>
              <a:rPr lang="en-US" altLang="zh-CN" sz="1600"/>
              <a:t>name</a:t>
            </a:r>
            <a:r>
              <a:rPr lang="zh-CN" altLang="en-US" sz="1600"/>
              <a:t>属性</a:t>
            </a:r>
            <a:endParaRPr lang="en-US" altLang="zh-CN" sz="1600"/>
          </a:p>
          <a:p>
            <a:pPr lvl="1"/>
            <a:r>
              <a:rPr lang="en-US" altLang="zh-CN" sz="1600" err="1"/>
              <a:t>document.forms</a:t>
            </a:r>
            <a:r>
              <a:rPr lang="en-US" altLang="zh-CN" sz="1600"/>
              <a:t>[</a:t>
            </a:r>
            <a:r>
              <a:rPr lang="zh-CN" altLang="en-US" sz="1600"/>
              <a:t>表单的</a:t>
            </a:r>
            <a:r>
              <a:rPr lang="en-US" altLang="zh-CN" sz="1600"/>
              <a:t>name</a:t>
            </a:r>
            <a:r>
              <a:rPr lang="zh-CN" altLang="en-US" sz="1600"/>
              <a:t>属性</a:t>
            </a:r>
            <a:r>
              <a:rPr lang="en-US" altLang="zh-CN" sz="1600"/>
              <a:t>]</a:t>
            </a:r>
          </a:p>
          <a:p>
            <a:r>
              <a:rPr lang="zh-CN" altLang="en-US" sz="1800"/>
              <a:t>访问表单元素</a:t>
            </a:r>
            <a:endParaRPr lang="en-US" altLang="zh-CN" sz="1800"/>
          </a:p>
          <a:p>
            <a:pPr lvl="1"/>
            <a:r>
              <a:rPr lang="zh-CN" altLang="en-US" sz="1600"/>
              <a:t>表单的</a:t>
            </a:r>
            <a:r>
              <a:rPr lang="en-US" altLang="zh-CN" sz="1600"/>
              <a:t>elements</a:t>
            </a:r>
            <a:r>
              <a:rPr lang="zh-CN" altLang="en-US" sz="1600"/>
              <a:t>属性</a:t>
            </a:r>
            <a:endParaRPr lang="en-US" altLang="zh-CN" sz="1600"/>
          </a:p>
          <a:p>
            <a:pPr lvl="1"/>
            <a:r>
              <a:rPr lang="zh-CN" altLang="en-US" sz="1600"/>
              <a:t>表单</a:t>
            </a:r>
            <a:r>
              <a:rPr lang="en-US" altLang="zh-CN" sz="1600"/>
              <a:t>.</a:t>
            </a:r>
            <a:r>
              <a:rPr lang="zh-CN" altLang="en-US" sz="1600"/>
              <a:t>元素的</a:t>
            </a:r>
            <a:r>
              <a:rPr lang="en-US" altLang="zh-CN" sz="1600"/>
              <a:t>name</a:t>
            </a:r>
            <a:r>
              <a:rPr lang="zh-CN" altLang="en-US" sz="1600"/>
              <a:t>属性</a:t>
            </a:r>
            <a:endParaRPr lang="en-US" altLang="zh-CN" sz="1600"/>
          </a:p>
          <a:p>
            <a:pPr lvl="1"/>
            <a:r>
              <a:rPr lang="zh-CN" altLang="en-US" sz="1600"/>
              <a:t>表单</a:t>
            </a:r>
            <a:r>
              <a:rPr lang="en-US" altLang="zh-CN" sz="1600"/>
              <a:t>[</a:t>
            </a:r>
            <a:r>
              <a:rPr lang="zh-CN" altLang="en-US" sz="1600"/>
              <a:t>元素的</a:t>
            </a:r>
            <a:r>
              <a:rPr lang="en-US" altLang="zh-CN" sz="1600"/>
              <a:t>name</a:t>
            </a:r>
            <a:r>
              <a:rPr lang="zh-CN" altLang="en-US" sz="1600"/>
              <a:t>属性</a:t>
            </a:r>
            <a:r>
              <a:rPr lang="en-US" altLang="zh-CN" sz="1600"/>
              <a:t>]</a:t>
            </a:r>
          </a:p>
          <a:p>
            <a:r>
              <a:rPr lang="zh-CN" altLang="en-US" sz="1800"/>
              <a:t>表单的方法与属性</a:t>
            </a:r>
            <a:endParaRPr lang="en-US" altLang="zh-CN" sz="1800"/>
          </a:p>
          <a:p>
            <a:pPr lvl="1"/>
            <a:r>
              <a:rPr lang="en-US" altLang="zh-CN" sz="1600"/>
              <a:t>submit()/reset()</a:t>
            </a:r>
          </a:p>
          <a:p>
            <a:pPr lvl="1"/>
            <a:r>
              <a:rPr lang="en-US" altLang="zh-CN" sz="1600"/>
              <a:t>action</a:t>
            </a:r>
            <a:r>
              <a:rPr lang="zh-CN" altLang="en-US" sz="1600"/>
              <a:t>属性</a:t>
            </a:r>
            <a:endParaRPr lang="en-US" altLang="zh-CN" sz="1600"/>
          </a:p>
          <a:p>
            <a:pPr lvl="1"/>
            <a:endParaRPr lang="zh-CN" altLang="en-US"/>
          </a:p>
          <a:p>
            <a:pPr lvl="1"/>
            <a:endParaRPr lang="en-US" altLang="zh-CN" sz="1200"/>
          </a:p>
        </p:txBody>
      </p:sp>
    </p:spTree>
    <p:extLst>
      <p:ext uri="{BB962C8B-B14F-4D97-AF65-F5344CB8AC3E}">
        <p14:creationId xmlns:p14="http://schemas.microsoft.com/office/powerpoint/2010/main" val="1801006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表单编程</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访问表单</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3</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800"/>
              <a:t> 表单事件</a:t>
            </a:r>
            <a:endParaRPr lang="en-US" altLang="zh-CN" sz="1800"/>
          </a:p>
          <a:p>
            <a:pPr lvl="1"/>
            <a:r>
              <a:rPr lang="en-US" altLang="zh-CN" sz="1600"/>
              <a:t> </a:t>
            </a:r>
            <a:r>
              <a:rPr lang="zh-CN" altLang="en-US" sz="1600"/>
              <a:t>很多事件是表单特有的，</a:t>
            </a:r>
            <a:endParaRPr lang="en-US" altLang="zh-CN" sz="1600"/>
          </a:p>
          <a:p>
            <a:pPr lvl="1"/>
            <a:r>
              <a:rPr lang="en-US" altLang="zh-CN" sz="1600"/>
              <a:t>change/blur/focus</a:t>
            </a:r>
          </a:p>
          <a:p>
            <a:pPr lvl="1"/>
            <a:r>
              <a:rPr lang="en-US" altLang="zh-CN" sz="1600"/>
              <a:t> submit</a:t>
            </a:r>
            <a:r>
              <a:rPr lang="zh-CN" altLang="en-US" sz="1600"/>
              <a:t>事件，最重要的表单事件</a:t>
            </a:r>
            <a:endParaRPr lang="en-US" altLang="zh-CN" sz="1600"/>
          </a:p>
          <a:p>
            <a:pPr lvl="1"/>
            <a:r>
              <a:rPr lang="en-US" altLang="zh-CN" sz="1600"/>
              <a:t>reset</a:t>
            </a:r>
            <a:r>
              <a:rPr lang="zh-CN" altLang="en-US" sz="1600"/>
              <a:t>事件</a:t>
            </a:r>
            <a:endParaRPr lang="en-US" altLang="zh-CN" sz="1600"/>
          </a:p>
          <a:p>
            <a:pPr lvl="1"/>
            <a:r>
              <a:rPr lang="en-US" altLang="zh-CN" sz="1600"/>
              <a:t>….</a:t>
            </a:r>
            <a:endParaRPr lang="en-US" altLang="zh-CN" sz="1800"/>
          </a:p>
          <a:p>
            <a:r>
              <a:rPr lang="zh-CN" altLang="en-US" sz="1800"/>
              <a:t> 从表单获取值以及修改值</a:t>
            </a:r>
            <a:endParaRPr lang="zh-CN" altLang="en-US"/>
          </a:p>
          <a:p>
            <a:pPr lvl="1"/>
            <a:endParaRPr lang="en-US" altLang="zh-CN" sz="1200"/>
          </a:p>
        </p:txBody>
      </p:sp>
    </p:spTree>
    <p:extLst>
      <p:ext uri="{BB962C8B-B14F-4D97-AF65-F5344CB8AC3E}">
        <p14:creationId xmlns:p14="http://schemas.microsoft.com/office/powerpoint/2010/main" val="2416560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表单编程</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表单控件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3</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800"/>
              <a:t> 输入字段</a:t>
            </a:r>
            <a:endParaRPr lang="en-US" altLang="zh-CN" sz="1800"/>
          </a:p>
          <a:p>
            <a:pPr lvl="1"/>
            <a:r>
              <a:rPr lang="zh-CN" altLang="en-US" sz="1000"/>
              <a:t>文本框</a:t>
            </a:r>
            <a:endParaRPr lang="en-US" altLang="zh-CN" sz="1000"/>
          </a:p>
          <a:p>
            <a:pPr lvl="1"/>
            <a:r>
              <a:rPr lang="zh-CN" altLang="en-US" sz="1000"/>
              <a:t>口令框</a:t>
            </a:r>
            <a:endParaRPr lang="en-US" altLang="zh-CN" sz="1000"/>
          </a:p>
          <a:p>
            <a:pPr lvl="1"/>
            <a:r>
              <a:rPr lang="zh-CN" altLang="en-US" sz="1000"/>
              <a:t>隐藏字段</a:t>
            </a:r>
            <a:endParaRPr lang="en-US" altLang="zh-CN" sz="1000"/>
          </a:p>
          <a:p>
            <a:pPr lvl="1"/>
            <a:r>
              <a:rPr lang="zh-CN" altLang="en-US" sz="1000"/>
              <a:t>复选框</a:t>
            </a:r>
            <a:endParaRPr lang="en-US" altLang="zh-CN" sz="1000"/>
          </a:p>
          <a:p>
            <a:pPr lvl="1"/>
            <a:r>
              <a:rPr lang="zh-CN" altLang="en-US" sz="1000"/>
              <a:t>单选按钮</a:t>
            </a:r>
            <a:endParaRPr lang="en-US" altLang="zh-CN" sz="1000"/>
          </a:p>
          <a:p>
            <a:pPr lvl="1"/>
            <a:r>
              <a:rPr lang="zh-CN" altLang="en-US" sz="1000"/>
              <a:t>其他</a:t>
            </a:r>
            <a:endParaRPr lang="en-US" altLang="zh-CN" sz="1000"/>
          </a:p>
          <a:p>
            <a:r>
              <a:rPr lang="en-US" altLang="zh-CN" sz="1200"/>
              <a:t>Select</a:t>
            </a:r>
            <a:r>
              <a:rPr lang="zh-CN" altLang="en-US" sz="1200"/>
              <a:t>下拉列表</a:t>
            </a:r>
            <a:endParaRPr lang="en-US" altLang="zh-CN" sz="1200"/>
          </a:p>
          <a:p>
            <a:r>
              <a:rPr lang="zh-CN" altLang="en-US" sz="1200"/>
              <a:t>多行文本框</a:t>
            </a:r>
            <a:endParaRPr lang="en-US" altLang="zh-CN" sz="1200"/>
          </a:p>
          <a:p>
            <a:r>
              <a:rPr lang="zh-CN" altLang="en-US" sz="1200"/>
              <a:t>按钮</a:t>
            </a:r>
            <a:endParaRPr lang="en-US" altLang="zh-CN" sz="1200"/>
          </a:p>
        </p:txBody>
      </p:sp>
    </p:spTree>
    <p:extLst>
      <p:ext uri="{BB962C8B-B14F-4D97-AF65-F5344CB8AC3E}">
        <p14:creationId xmlns:p14="http://schemas.microsoft.com/office/powerpoint/2010/main" val="3055158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a:t>表单编程</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表单校验</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3</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800"/>
              <a:t> </a:t>
            </a:r>
            <a:endParaRPr lang="en-US" altLang="zh-CN" sz="1200"/>
          </a:p>
        </p:txBody>
      </p:sp>
    </p:spTree>
    <p:extLst>
      <p:ext uri="{BB962C8B-B14F-4D97-AF65-F5344CB8AC3E}">
        <p14:creationId xmlns:p14="http://schemas.microsoft.com/office/powerpoint/2010/main" val="1115542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52880" y="3674745"/>
            <a:ext cx="1642110" cy="1642110"/>
            <a:chOff x="1667" y="6676"/>
            <a:chExt cx="2280" cy="2280"/>
          </a:xfrm>
        </p:grpSpPr>
        <p:sp>
          <p:nvSpPr>
            <p:cNvPr id="8" name="椭圆 7"/>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5bc40d7864e71-13"/>
            <p:cNvPicPr>
              <a:picLocks noChangeAspect="1"/>
            </p:cNvPicPr>
            <p:nvPr/>
          </p:nvPicPr>
          <p:blipFill>
            <a:blip r:embed="rId4"/>
            <a:stretch>
              <a:fillRect/>
            </a:stretch>
          </p:blipFill>
          <p:spPr>
            <a:xfrm>
              <a:off x="1667" y="6676"/>
              <a:ext cx="2280" cy="2280"/>
            </a:xfrm>
            <a:prstGeom prst="rect">
              <a:avLst/>
            </a:prstGeom>
          </p:spPr>
        </p:pic>
      </p:grpSp>
      <p:sp>
        <p:nvSpPr>
          <p:cNvPr id="10" name="标题 9">
            <a:extLst>
              <a:ext uri="{FF2B5EF4-FFF2-40B4-BE49-F238E27FC236}">
                <a16:creationId xmlns:a16="http://schemas.microsoft.com/office/drawing/2014/main" id="{E2DF39B3-AAFB-D041-B11B-6433582A1BA5}"/>
              </a:ext>
            </a:extLst>
          </p:cNvPr>
          <p:cNvSpPr>
            <a:spLocks noGrp="1"/>
          </p:cNvSpPr>
          <p:nvPr>
            <p:ph type="ctrTitle"/>
          </p:nvPr>
        </p:nvSpPr>
        <p:spPr>
          <a:xfrm>
            <a:off x="1610360" y="2509330"/>
            <a:ext cx="9636760" cy="937448"/>
          </a:xfrm>
        </p:spPr>
        <p:txBody>
          <a:bodyPr/>
          <a:lstStyle/>
          <a:p>
            <a:r>
              <a:rPr lang="en-US" altLang="zh-CN"/>
              <a:t>BOM</a:t>
            </a:r>
            <a:endParaRPr lang="zh-CN" altLang="en-US"/>
          </a:p>
        </p:txBody>
      </p:sp>
      <p:sp>
        <p:nvSpPr>
          <p:cNvPr id="12" name="副标题 11">
            <a:extLst>
              <a:ext uri="{FF2B5EF4-FFF2-40B4-BE49-F238E27FC236}">
                <a16:creationId xmlns:a16="http://schemas.microsoft.com/office/drawing/2014/main" id="{5356BE09-0DA6-F842-9D9A-446B536C14D5}"/>
              </a:ext>
            </a:extLst>
          </p:cNvPr>
          <p:cNvSpPr>
            <a:spLocks noGrp="1"/>
          </p:cNvSpPr>
          <p:nvPr>
            <p:ph type="subTitle" idx="1"/>
          </p:nvPr>
        </p:nvSpPr>
        <p:spPr/>
        <p:txBody>
          <a:bodyPr/>
          <a:lstStyle/>
          <a:p>
            <a:r>
              <a:rPr lang="en-US" altLang="zh-CN"/>
              <a:t>4</a:t>
            </a:r>
            <a:endParaRPr lang="zh-CN" altLang="en-US"/>
          </a:p>
        </p:txBody>
      </p:sp>
    </p:spTree>
    <p:custDataLst>
      <p:tags r:id="rId1"/>
    </p:custDataLst>
    <p:extLst>
      <p:ext uri="{BB962C8B-B14F-4D97-AF65-F5344CB8AC3E}">
        <p14:creationId xmlns:p14="http://schemas.microsoft.com/office/powerpoint/2010/main" val="2705157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BOM</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b="1"/>
              <a:t>BOM</a:t>
            </a:r>
            <a:r>
              <a:rPr lang="zh-CN" altLang="en-US" b="1"/>
              <a:t>：浏览器对象模型（</a:t>
            </a:r>
            <a:r>
              <a:rPr lang="en-US" altLang="zh-CN" b="1"/>
              <a:t>Browser Object Model</a:t>
            </a:r>
            <a:r>
              <a:rPr lang="zh-CN" altLang="en-US" b="1"/>
              <a:t>）</a:t>
            </a:r>
            <a:endParaRPr lang="en-US" altLang="zh-CN" b="1"/>
          </a:p>
          <a:p>
            <a:r>
              <a:rPr lang="zh-CN" altLang="en-US" b="1"/>
              <a:t>包含浏览器和计算机屏幕信息的属性和方法的集合。</a:t>
            </a:r>
            <a:endParaRPr lang="en-US" altLang="zh-CN" b="1"/>
          </a:p>
          <a:p>
            <a:r>
              <a:rPr lang="zh-CN" altLang="en-US" b="1"/>
              <a:t>非标准！是在浏览器环境中才有意义！</a:t>
            </a:r>
            <a:endParaRPr lang="en-US" altLang="zh-CN" b="1"/>
          </a:p>
          <a:p>
            <a:r>
              <a:rPr lang="zh-CN" altLang="en-US" b="1"/>
              <a:t>浏览器中全局对象：</a:t>
            </a:r>
            <a:r>
              <a:rPr lang="en-US" altLang="zh-CN" b="1"/>
              <a:t>window</a:t>
            </a:r>
          </a:p>
          <a:p>
            <a:r>
              <a:rPr lang="zh-CN" altLang="en-US" b="1"/>
              <a:t>对话框</a:t>
            </a:r>
            <a:endParaRPr lang="en-US" altLang="zh-CN" b="1"/>
          </a:p>
          <a:p>
            <a:pPr lvl="1"/>
            <a:r>
              <a:rPr lang="en-US" altLang="zh-CN"/>
              <a:t>Alert()</a:t>
            </a:r>
          </a:p>
          <a:p>
            <a:pPr lvl="1"/>
            <a:r>
              <a:rPr lang="en-US" altLang="zh-CN"/>
              <a:t>Confirm()</a:t>
            </a:r>
          </a:p>
          <a:p>
            <a:pPr lvl="1"/>
            <a:r>
              <a:rPr lang="en-US" altLang="zh-CN"/>
              <a:t>Prompt()</a:t>
            </a:r>
            <a:endParaRPr lang="zh-CN" altLang="en-US"/>
          </a:p>
          <a:p>
            <a:pPr lvl="1"/>
            <a:endParaRPr lang="en-US" altLang="zh-CN" sz="1200"/>
          </a:p>
        </p:txBody>
      </p:sp>
    </p:spTree>
    <p:extLst>
      <p:ext uri="{BB962C8B-B14F-4D97-AF65-F5344CB8AC3E}">
        <p14:creationId xmlns:p14="http://schemas.microsoft.com/office/powerpoint/2010/main" val="4063685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浏览器信息</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81157" y="1613969"/>
            <a:ext cx="10967632" cy="4882987"/>
          </a:xfrm>
        </p:spPr>
        <p:txBody>
          <a:bodyPr>
            <a:noAutofit/>
          </a:bodyPr>
          <a:lstStyle/>
          <a:p>
            <a:r>
              <a:rPr lang="en-US" altLang="zh-CN" sz="1400" err="1"/>
              <a:t>Window.navigator</a:t>
            </a:r>
            <a:r>
              <a:rPr lang="zh-CN" altLang="en-US" sz="1400"/>
              <a:t>：包含用户所用浏览器的信息</a:t>
            </a:r>
            <a:endParaRPr lang="en-US" altLang="zh-CN" sz="1400"/>
          </a:p>
          <a:p>
            <a:pPr lvl="1"/>
            <a:r>
              <a:rPr lang="en-US" altLang="zh-CN" sz="1200" err="1"/>
              <a:t>Navigator.useAgent</a:t>
            </a:r>
            <a:r>
              <a:rPr lang="zh-CN" altLang="en-US" sz="1200"/>
              <a:t>：用户浏览器和</a:t>
            </a:r>
            <a:r>
              <a:rPr lang="en-US" altLang="zh-CN" sz="1200"/>
              <a:t>OS</a:t>
            </a:r>
            <a:r>
              <a:rPr lang="zh-CN" altLang="en-US" sz="1200"/>
              <a:t>相关的信息</a:t>
            </a:r>
            <a:endParaRPr lang="en-US" altLang="zh-CN" sz="1200"/>
          </a:p>
          <a:p>
            <a:r>
              <a:rPr lang="en-US" altLang="zh-CN" sz="1600"/>
              <a:t>location</a:t>
            </a:r>
            <a:r>
              <a:rPr lang="zh-CN" altLang="en-US" sz="1600"/>
              <a:t>：当前页面的</a:t>
            </a:r>
            <a:r>
              <a:rPr lang="en-US" altLang="zh-CN" sz="1600"/>
              <a:t>URL</a:t>
            </a:r>
            <a:r>
              <a:rPr lang="zh-CN" altLang="en-US" sz="1600"/>
              <a:t>信息的对象</a:t>
            </a:r>
            <a:endParaRPr lang="en-US" altLang="zh-CN" sz="1600"/>
          </a:p>
          <a:p>
            <a:pPr lvl="1"/>
            <a:r>
              <a:rPr lang="en-US" altLang="zh-CN" sz="1400" err="1"/>
              <a:t>Href</a:t>
            </a:r>
            <a:r>
              <a:rPr lang="zh-CN" altLang="en-US" sz="1400"/>
              <a:t>、</a:t>
            </a:r>
            <a:r>
              <a:rPr lang="en-US" altLang="zh-CN" sz="1400"/>
              <a:t>Protocol</a:t>
            </a:r>
            <a:r>
              <a:rPr lang="zh-CN" altLang="en-US" sz="1400"/>
              <a:t>、</a:t>
            </a:r>
            <a:r>
              <a:rPr lang="en-US" altLang="zh-CN" sz="1400"/>
              <a:t>Host</a:t>
            </a:r>
            <a:r>
              <a:rPr lang="zh-CN" altLang="en-US" sz="1400"/>
              <a:t>、</a:t>
            </a:r>
            <a:r>
              <a:rPr lang="en-US" altLang="zh-CN" sz="1400"/>
              <a:t>Hostname</a:t>
            </a:r>
            <a:r>
              <a:rPr lang="zh-CN" altLang="en-US" sz="1400"/>
              <a:t>、 </a:t>
            </a:r>
            <a:r>
              <a:rPr lang="en-US" altLang="zh-CN" sz="1400"/>
              <a:t>Port</a:t>
            </a:r>
            <a:r>
              <a:rPr lang="zh-CN" altLang="en-US" sz="1400"/>
              <a:t>、</a:t>
            </a:r>
            <a:r>
              <a:rPr lang="en-US" altLang="zh-CN" sz="1400"/>
              <a:t>Pathname</a:t>
            </a:r>
            <a:r>
              <a:rPr lang="zh-CN" altLang="en-US" sz="1400"/>
              <a:t>、 </a:t>
            </a:r>
            <a:r>
              <a:rPr lang="en-US" altLang="zh-CN" sz="1400"/>
              <a:t>Search</a:t>
            </a:r>
            <a:r>
              <a:rPr lang="zh-CN" altLang="en-US" sz="1400"/>
              <a:t>、 </a:t>
            </a:r>
            <a:r>
              <a:rPr lang="en-US" altLang="zh-CN" sz="1400"/>
              <a:t>Hash</a:t>
            </a:r>
          </a:p>
          <a:p>
            <a:pPr lvl="1"/>
            <a:r>
              <a:rPr lang="en-US" altLang="zh-CN" sz="1400"/>
              <a:t>Origin</a:t>
            </a:r>
          </a:p>
          <a:p>
            <a:pPr lvl="1"/>
            <a:r>
              <a:rPr lang="en-US" altLang="zh-CN" sz="1400"/>
              <a:t>Reload()</a:t>
            </a:r>
            <a:r>
              <a:rPr lang="zh-CN" altLang="en-US" sz="1400"/>
              <a:t>：强制重新加载当前页面。参数指示从服务器加载还是从缓存加载。</a:t>
            </a:r>
            <a:endParaRPr lang="en-US" altLang="zh-CN" sz="1400"/>
          </a:p>
          <a:p>
            <a:pPr lvl="1"/>
            <a:r>
              <a:rPr lang="en-US" altLang="zh-CN" sz="1400"/>
              <a:t>Assign()</a:t>
            </a:r>
            <a:r>
              <a:rPr lang="zh-CN" altLang="en-US" sz="1400"/>
              <a:t>：加载作为参数提供的另一个资源</a:t>
            </a:r>
            <a:endParaRPr lang="en-US" altLang="zh-CN" sz="1400"/>
          </a:p>
          <a:p>
            <a:pPr lvl="1"/>
            <a:r>
              <a:rPr lang="en-US" altLang="zh-CN" sz="1400"/>
              <a:t>Replace()</a:t>
            </a:r>
            <a:r>
              <a:rPr lang="zh-CN" altLang="en-US" sz="1400"/>
              <a:t>：与</a:t>
            </a:r>
            <a:r>
              <a:rPr lang="en-US" altLang="zh-CN" sz="1400"/>
              <a:t>assign()</a:t>
            </a:r>
            <a:r>
              <a:rPr lang="zh-CN" altLang="en-US" sz="1400"/>
              <a:t>类似，不过当前页面不会保存在会话历史中，所以不能回退回来。</a:t>
            </a:r>
            <a:endParaRPr lang="en-US" altLang="zh-CN" sz="1400"/>
          </a:p>
          <a:p>
            <a:pPr lvl="1"/>
            <a:r>
              <a:rPr lang="en-US" altLang="zh-CN" sz="1400" err="1"/>
              <a:t>toString</a:t>
            </a:r>
            <a:r>
              <a:rPr lang="en-US" altLang="zh-CN" sz="1400"/>
              <a:t>()</a:t>
            </a:r>
            <a:r>
              <a:rPr lang="zh-CN" altLang="en-US" sz="1400"/>
              <a:t>：访问一个包含整个</a:t>
            </a:r>
            <a:r>
              <a:rPr lang="en-US" altLang="zh-CN" sz="1400"/>
              <a:t>URL</a:t>
            </a:r>
            <a:r>
              <a:rPr lang="zh-CN" altLang="en-US" sz="1400"/>
              <a:t>的字符串</a:t>
            </a:r>
            <a:endParaRPr lang="en-US" altLang="zh-CN" sz="1400"/>
          </a:p>
          <a:p>
            <a:endParaRPr lang="en-US" altLang="zh-CN" sz="1400"/>
          </a:p>
        </p:txBody>
      </p:sp>
    </p:spTree>
    <p:extLst>
      <p:ext uri="{BB962C8B-B14F-4D97-AF65-F5344CB8AC3E}">
        <p14:creationId xmlns:p14="http://schemas.microsoft.com/office/powerpoint/2010/main" val="3301311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浏览器历史</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800" err="1"/>
              <a:t>window.</a:t>
            </a:r>
            <a:r>
              <a:rPr lang="en-US" altLang="zh-CN" sz="1800"/>
              <a:t>history</a:t>
            </a:r>
            <a:r>
              <a:rPr lang="zh-CN" altLang="en-US" sz="1800"/>
              <a:t>：当前浏览器会话中之前访问过的页面。</a:t>
            </a:r>
            <a:endParaRPr lang="en-US" altLang="zh-CN" sz="1800"/>
          </a:p>
          <a:p>
            <a:pPr lvl="1"/>
            <a:r>
              <a:rPr lang="en-US" altLang="zh-CN" sz="1600"/>
              <a:t>length</a:t>
            </a:r>
            <a:r>
              <a:rPr lang="zh-CN" altLang="en-US" sz="1600"/>
              <a:t>：在达到当前页面之前，已经访问过多少页面</a:t>
            </a:r>
            <a:endParaRPr lang="en-US" altLang="zh-CN" sz="1600"/>
          </a:p>
          <a:p>
            <a:pPr lvl="1"/>
            <a:r>
              <a:rPr lang="en-US" altLang="zh-CN" sz="1600"/>
              <a:t>go()</a:t>
            </a:r>
            <a:r>
              <a:rPr lang="zh-CN" altLang="en-US" sz="1600"/>
              <a:t>：导航到指定的页面（</a:t>
            </a:r>
            <a:r>
              <a:rPr lang="en-US" altLang="zh-CN" sz="1600"/>
              <a:t>0</a:t>
            </a:r>
            <a:r>
              <a:rPr lang="zh-CN" altLang="en-US" sz="1600"/>
              <a:t>是当前页面，</a:t>
            </a:r>
            <a:r>
              <a:rPr lang="en-US" altLang="zh-CN" sz="1600"/>
              <a:t>1</a:t>
            </a:r>
            <a:r>
              <a:rPr lang="zh-CN" altLang="en-US" sz="1600"/>
              <a:t>是向前一个页面，</a:t>
            </a:r>
            <a:r>
              <a:rPr lang="en-US" altLang="zh-CN" sz="1600"/>
              <a:t>-1</a:t>
            </a:r>
            <a:r>
              <a:rPr lang="zh-CN" altLang="en-US" sz="1600"/>
              <a:t>回退一个页面。。。）</a:t>
            </a:r>
            <a:endParaRPr lang="en-US" altLang="zh-CN" sz="1600"/>
          </a:p>
          <a:p>
            <a:pPr lvl="1"/>
            <a:r>
              <a:rPr lang="en-US" altLang="zh-CN" sz="1600"/>
              <a:t>forward()</a:t>
            </a:r>
          </a:p>
          <a:p>
            <a:pPr lvl="1"/>
            <a:r>
              <a:rPr lang="en-US" altLang="zh-CN" sz="1600"/>
              <a:t>back()</a:t>
            </a:r>
          </a:p>
          <a:p>
            <a:endParaRPr lang="en-US" altLang="zh-CN" sz="1400"/>
          </a:p>
          <a:p>
            <a:endParaRPr lang="en-US" altLang="zh-CN" sz="1400"/>
          </a:p>
        </p:txBody>
      </p:sp>
    </p:spTree>
    <p:extLst>
      <p:ext uri="{BB962C8B-B14F-4D97-AF65-F5344CB8AC3E}">
        <p14:creationId xmlns:p14="http://schemas.microsoft.com/office/powerpoint/2010/main" val="1128787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控制窗口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a:t>window.open(URL</a:t>
            </a:r>
            <a:r>
              <a:rPr lang="zh-CN" altLang="en-US" sz="1400"/>
              <a:t>，窗口的 标题</a:t>
            </a:r>
            <a:r>
              <a:rPr lang="en-US" altLang="zh-CN" sz="1400"/>
              <a:t>, </a:t>
            </a:r>
            <a:r>
              <a:rPr lang="zh-CN" altLang="en-US" sz="1400"/>
              <a:t>属性列表</a:t>
            </a:r>
            <a:r>
              <a:rPr lang="en-US" altLang="zh-CN" sz="1400"/>
              <a:t>)</a:t>
            </a:r>
          </a:p>
          <a:p>
            <a:r>
              <a:rPr lang="zh-CN" altLang="en-US" sz="1400"/>
              <a:t>返回值为窗口句柄</a:t>
            </a:r>
            <a:endParaRPr lang="en-US" altLang="zh-CN" sz="1400"/>
          </a:p>
          <a:p>
            <a:r>
              <a:rPr lang="zh-CN" altLang="en-US" sz="1400"/>
              <a:t>窗口句柄</a:t>
            </a:r>
            <a:r>
              <a:rPr lang="en-US" altLang="zh-CN" sz="1400"/>
              <a:t>.close()</a:t>
            </a:r>
          </a:p>
          <a:p>
            <a:r>
              <a:rPr lang="en-US" altLang="zh-CN" sz="1400"/>
              <a:t>window.moveTo()</a:t>
            </a:r>
          </a:p>
          <a:p>
            <a:r>
              <a:rPr lang="en-US" altLang="zh-CN" sz="1400"/>
              <a:t>window.resizeTo()</a:t>
            </a:r>
          </a:p>
          <a:p>
            <a:endParaRPr lang="en-US" altLang="zh-CN" sz="1400"/>
          </a:p>
        </p:txBody>
      </p:sp>
    </p:spTree>
    <p:extLst>
      <p:ext uri="{BB962C8B-B14F-4D97-AF65-F5344CB8AC3E}">
        <p14:creationId xmlns:p14="http://schemas.microsoft.com/office/powerpoint/2010/main" val="820916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屏幕信息</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a:t>window.screen</a:t>
            </a:r>
          </a:p>
          <a:p>
            <a:pPr lvl="1"/>
            <a:r>
              <a:rPr lang="en-US" altLang="zh-CN" sz="1200"/>
              <a:t>height</a:t>
            </a:r>
            <a:r>
              <a:rPr lang="zh-CN" altLang="en-US" sz="1200"/>
              <a:t>、</a:t>
            </a:r>
            <a:r>
              <a:rPr lang="en-US" altLang="zh-CN" sz="1200"/>
              <a:t>width</a:t>
            </a:r>
            <a:r>
              <a:rPr lang="zh-CN" altLang="en-US" sz="1200"/>
              <a:t>：屏幕高度和宽度（像素）</a:t>
            </a:r>
            <a:endParaRPr lang="en-US" altLang="zh-CN" sz="1200"/>
          </a:p>
          <a:p>
            <a:pPr lvl="1"/>
            <a:r>
              <a:rPr lang="en-US" altLang="zh-CN" sz="1200"/>
              <a:t>availHeight</a:t>
            </a:r>
            <a:r>
              <a:rPr lang="zh-CN" altLang="en-US" sz="1200"/>
              <a:t>、</a:t>
            </a:r>
            <a:r>
              <a:rPr lang="en-US" altLang="zh-CN" sz="1200"/>
              <a:t>availWidth</a:t>
            </a:r>
            <a:r>
              <a:rPr lang="zh-CN" altLang="en-US" sz="1200"/>
              <a:t>：屏幕可用高度和宽度（排除掉操作系统菜单）</a:t>
            </a:r>
            <a:endParaRPr lang="en-US" altLang="zh-CN" sz="1200"/>
          </a:p>
          <a:p>
            <a:pPr lvl="1"/>
            <a:r>
              <a:rPr lang="zh-CN" altLang="en-US" sz="1200"/>
              <a:t>。。。</a:t>
            </a:r>
            <a:endParaRPr lang="en-US" altLang="zh-CN" sz="1200"/>
          </a:p>
          <a:p>
            <a:pPr lvl="1"/>
            <a:endParaRPr lang="en-US" altLang="zh-CN" sz="1200"/>
          </a:p>
          <a:p>
            <a:pPr lvl="1"/>
            <a:endParaRPr lang="en-US" altLang="zh-CN" sz="1200"/>
          </a:p>
        </p:txBody>
      </p:sp>
    </p:spTree>
    <p:extLst>
      <p:ext uri="{BB962C8B-B14F-4D97-AF65-F5344CB8AC3E}">
        <p14:creationId xmlns:p14="http://schemas.microsoft.com/office/powerpoint/2010/main" val="117071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8" y="904875"/>
            <a:ext cx="10510202" cy="538163"/>
          </a:xfrm>
        </p:spPr>
        <p:txBody>
          <a:bodyPr/>
          <a:lstStyle/>
          <a:p>
            <a:r>
              <a:rPr lang="zh-CN" altLang="en-US" sz="2800"/>
              <a:t>不同的节点类型用不同的对象表示（</a:t>
            </a:r>
            <a:r>
              <a:rPr lang="en-US" altLang="zh-CN" sz="2800"/>
              <a:t>Node</a:t>
            </a:r>
            <a:r>
              <a:rPr lang="zh-CN" altLang="en-US" sz="2800"/>
              <a:t>的子类）</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9" name="内容占位符 7">
            <a:extLst>
              <a:ext uri="{FF2B5EF4-FFF2-40B4-BE49-F238E27FC236}">
                <a16:creationId xmlns:a16="http://schemas.microsoft.com/office/drawing/2014/main" id="{D0056C2C-503B-674A-871E-CEE92FB7864B}"/>
              </a:ext>
            </a:extLst>
          </p:cNvPr>
          <p:cNvSpPr txBox="1">
            <a:spLocks/>
          </p:cNvSpPr>
          <p:nvPr/>
        </p:nvSpPr>
        <p:spPr>
          <a:xfrm>
            <a:off x="589280" y="1619800"/>
            <a:ext cx="10607258" cy="488298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88A85B"/>
              </a:buClr>
              <a:buSzPct val="130000"/>
              <a:buFont typeface="Apple Symbols" panose="02000000000000000000" pitchFamily="2" charset="-79"/>
              <a:buChar char="⦿"/>
              <a:defRPr sz="2000" kern="1200">
                <a:solidFill>
                  <a:srgbClr val="477DEB"/>
                </a:solidFill>
                <a:latin typeface="+mn-lt"/>
                <a:ea typeface="+mn-ea"/>
                <a:cs typeface="+mn-cs"/>
              </a:defRPr>
            </a:lvl1pPr>
            <a:lvl2pPr marL="6858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800" kern="1200">
                <a:solidFill>
                  <a:srgbClr val="477DEB"/>
                </a:solidFill>
                <a:latin typeface="+mn-lt"/>
                <a:ea typeface="+mn-ea"/>
                <a:cs typeface="+mn-cs"/>
              </a:defRPr>
            </a:lvl2pPr>
            <a:lvl3pPr marL="11430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3pPr>
            <a:lvl4pPr marL="16002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4pPr>
            <a:lvl5pPr marL="20574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a:t>Document</a:t>
            </a:r>
            <a:r>
              <a:rPr lang="zh-CN" altLang="en-US" sz="1400"/>
              <a:t>：表示整个文档，根节点 </a:t>
            </a:r>
            <a:r>
              <a:rPr lang="en-US" altLang="zh-CN" sz="1400">
                <a:sym typeface="Wingdings" pitchFamily="2" charset="2"/>
              </a:rPr>
              <a:t> </a:t>
            </a:r>
            <a:r>
              <a:rPr lang="zh-CN" altLang="en-US" sz="1400"/>
              <a:t>所有节点的入口！</a:t>
            </a:r>
            <a:endParaRPr lang="en-US" altLang="zh-CN" sz="1400"/>
          </a:p>
          <a:p>
            <a:r>
              <a:rPr lang="en-US" altLang="zh-CN" sz="1400"/>
              <a:t>DocumentFragement</a:t>
            </a:r>
            <a:r>
              <a:rPr lang="zh-CN" altLang="en-US" sz="1400"/>
              <a:t>：文档片段</a:t>
            </a:r>
            <a:endParaRPr lang="en-US" altLang="zh-CN" sz="1400"/>
          </a:p>
          <a:p>
            <a:r>
              <a:rPr lang="en-US" altLang="zh-CN" sz="1400"/>
              <a:t>DocumentType</a:t>
            </a:r>
            <a:r>
              <a:rPr lang="zh-CN" altLang="en-US" sz="1400"/>
              <a:t>：</a:t>
            </a:r>
            <a:r>
              <a:rPr lang="en-US" altLang="zh-CN" sz="1400"/>
              <a:t>doctype</a:t>
            </a:r>
          </a:p>
          <a:p>
            <a:r>
              <a:rPr lang="en-US" altLang="zh-CN" sz="1400"/>
              <a:t>Element</a:t>
            </a:r>
            <a:r>
              <a:rPr lang="zh-CN" altLang="en-US" sz="1400"/>
              <a:t>：</a:t>
            </a:r>
            <a:r>
              <a:rPr lang="zh-CN" altLang="en-US" sz="1400">
                <a:sym typeface="Wingdings" pitchFamily="2" charset="2"/>
              </a:rPr>
              <a:t>文档中的每个 </a:t>
            </a:r>
            <a:r>
              <a:rPr lang="en-US" altLang="zh-CN" sz="1400">
                <a:sym typeface="Wingdings" pitchFamily="2" charset="2"/>
              </a:rPr>
              <a:t>HTML</a:t>
            </a:r>
            <a:r>
              <a:rPr lang="zh-CN" altLang="en-US" sz="1400">
                <a:sym typeface="Wingdings" pitchFamily="2" charset="2"/>
              </a:rPr>
              <a:t> 标记 </a:t>
            </a:r>
            <a:endParaRPr lang="en-US" altLang="zh-CN" sz="1400"/>
          </a:p>
          <a:p>
            <a:r>
              <a:rPr lang="en-US" altLang="zh-CN" sz="1400"/>
              <a:t>Text</a:t>
            </a:r>
            <a:r>
              <a:rPr lang="zh-CN" altLang="en-US" sz="1400"/>
              <a:t>：</a:t>
            </a:r>
            <a:r>
              <a:rPr lang="zh-CN" altLang="en-US" sz="1400">
                <a:sym typeface="Wingdings" pitchFamily="2" charset="2"/>
              </a:rPr>
              <a:t>文档中的每个文本</a:t>
            </a:r>
            <a:endParaRPr lang="en-US" altLang="zh-CN" sz="1400"/>
          </a:p>
          <a:p>
            <a:r>
              <a:rPr lang="en-US" altLang="zh-CN" sz="1400"/>
              <a:t>Attr</a:t>
            </a:r>
            <a:r>
              <a:rPr lang="zh-CN" altLang="en-US" sz="1400"/>
              <a:t>：属性</a:t>
            </a:r>
            <a:endParaRPr lang="en-US" altLang="zh-CN" sz="1400"/>
          </a:p>
          <a:p>
            <a:r>
              <a:rPr lang="en-US" altLang="zh-CN" sz="1400"/>
              <a:t>Comment</a:t>
            </a:r>
            <a:r>
              <a:rPr lang="zh-CN" altLang="en-US" sz="1400"/>
              <a:t>：注释</a:t>
            </a:r>
            <a:endParaRPr lang="en-US" altLang="zh-CN" sz="1400"/>
          </a:p>
          <a:p>
            <a:r>
              <a:rPr lang="zh-CN" altLang="en-US" sz="1400"/>
              <a:t>。。。</a:t>
            </a:r>
            <a:endParaRPr lang="en-US" altLang="zh-CN" sz="1400"/>
          </a:p>
        </p:txBody>
      </p:sp>
      <p:pic>
        <p:nvPicPr>
          <p:cNvPr id="7" name="图片 6">
            <a:extLst>
              <a:ext uri="{FF2B5EF4-FFF2-40B4-BE49-F238E27FC236}">
                <a16:creationId xmlns:a16="http://schemas.microsoft.com/office/drawing/2014/main" id="{6C9E9F3B-88D4-7D45-99B1-A39AB7626E0F}"/>
              </a:ext>
            </a:extLst>
          </p:cNvPr>
          <p:cNvPicPr>
            <a:picLocks noChangeAspect="1"/>
          </p:cNvPicPr>
          <p:nvPr/>
        </p:nvPicPr>
        <p:blipFill>
          <a:blip r:embed="rId3"/>
          <a:stretch>
            <a:fillRect/>
          </a:stretch>
        </p:blipFill>
        <p:spPr>
          <a:xfrm>
            <a:off x="6177279" y="1474874"/>
            <a:ext cx="5876695" cy="4783685"/>
          </a:xfrm>
          <a:prstGeom prst="rect">
            <a:avLst/>
          </a:prstGeom>
        </p:spPr>
      </p:pic>
    </p:spTree>
    <p:extLst>
      <p:ext uri="{BB962C8B-B14F-4D97-AF65-F5344CB8AC3E}">
        <p14:creationId xmlns:p14="http://schemas.microsoft.com/office/powerpoint/2010/main" val="812604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document</a:t>
            </a:r>
            <a:r>
              <a:rPr lang="zh-CN" altLang="en-US"/>
              <a:t>对象</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a:t>document.write()</a:t>
            </a:r>
          </a:p>
          <a:p>
            <a:endParaRPr lang="en-US" altLang="zh-CN" sz="1200"/>
          </a:p>
          <a:p>
            <a:pPr lvl="1"/>
            <a:endParaRPr lang="en-US" altLang="zh-CN" sz="1200"/>
          </a:p>
        </p:txBody>
      </p:sp>
    </p:spTree>
    <p:extLst>
      <p:ext uri="{BB962C8B-B14F-4D97-AF65-F5344CB8AC3E}">
        <p14:creationId xmlns:p14="http://schemas.microsoft.com/office/powerpoint/2010/main" val="14032133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a:t>cookie</a:t>
            </a:r>
            <a:endParaRPr lang="zh-CN" altLang="en-US"/>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200"/>
              <a:t> HTTP</a:t>
            </a:r>
            <a:r>
              <a:rPr lang="zh-CN" altLang="en-US" sz="1200"/>
              <a:t>是一种无状态的协议。</a:t>
            </a:r>
            <a:endParaRPr lang="en-US" altLang="zh-CN" sz="1200"/>
          </a:p>
          <a:p>
            <a:r>
              <a:rPr lang="en-US" altLang="zh-CN" sz="1200"/>
              <a:t> </a:t>
            </a:r>
            <a:r>
              <a:rPr lang="zh-CN" altLang="en-US" sz="1200"/>
              <a:t>限制：只能被设置它们的同一个域中的网页读取。最多</a:t>
            </a:r>
            <a:r>
              <a:rPr lang="en-US" altLang="zh-CN" sz="1200"/>
              <a:t>4KB</a:t>
            </a:r>
            <a:r>
              <a:rPr lang="zh-CN" altLang="en-US" sz="1200"/>
              <a:t>的数据。每个域可以有</a:t>
            </a:r>
            <a:r>
              <a:rPr lang="en-US" altLang="zh-CN" sz="1200"/>
              <a:t>20</a:t>
            </a:r>
            <a:r>
              <a:rPr lang="zh-CN" altLang="en-US" sz="1200"/>
              <a:t>个</a:t>
            </a:r>
            <a:r>
              <a:rPr lang="en-US" altLang="zh-CN" sz="1200"/>
              <a:t>cookie</a:t>
            </a:r>
          </a:p>
          <a:p>
            <a:pPr lvl="1"/>
            <a:r>
              <a:rPr lang="en-US" altLang="zh-CN" sz="1000"/>
              <a:t>HTML5 localStorage API</a:t>
            </a:r>
            <a:r>
              <a:rPr lang="zh-CN" altLang="en-US" sz="1000"/>
              <a:t>所取代</a:t>
            </a:r>
            <a:endParaRPr lang="en-US" altLang="zh-CN" sz="1000"/>
          </a:p>
          <a:p>
            <a:r>
              <a:rPr lang="zh-CN" altLang="en-US" sz="1200"/>
              <a:t>创建、设置、修改、读取</a:t>
            </a:r>
            <a:endParaRPr lang="en-US" altLang="zh-CN" sz="1200"/>
          </a:p>
          <a:p>
            <a:pPr lvl="1"/>
            <a:r>
              <a:rPr lang="en-US" altLang="zh-CN" sz="1000"/>
              <a:t>doucment.cookie = ‘ name=xiaojichao’</a:t>
            </a:r>
          </a:p>
          <a:p>
            <a:pPr lvl="1"/>
            <a:endParaRPr lang="en-US" altLang="zh-CN" sz="1000"/>
          </a:p>
          <a:p>
            <a:r>
              <a:rPr lang="zh-CN" altLang="en-US" sz="1400"/>
              <a:t>读取</a:t>
            </a:r>
            <a:endParaRPr lang="en-US" altLang="zh-CN" sz="1400"/>
          </a:p>
        </p:txBody>
      </p:sp>
    </p:spTree>
    <p:extLst>
      <p:ext uri="{BB962C8B-B14F-4D97-AF65-F5344CB8AC3E}">
        <p14:creationId xmlns:p14="http://schemas.microsoft.com/office/powerpoint/2010/main" val="1588268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BOM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a:t>定时函数</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4</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200"/>
              <a:t> setTimeout()</a:t>
            </a:r>
          </a:p>
          <a:p>
            <a:r>
              <a:rPr lang="en-US" altLang="zh-CN" sz="1200"/>
              <a:t>setInterval()</a:t>
            </a:r>
          </a:p>
          <a:p>
            <a:r>
              <a:rPr lang="zh-CN" altLang="en-US" sz="1200"/>
              <a:t>实现动画</a:t>
            </a:r>
            <a:endParaRPr lang="en-US" altLang="zh-CN" sz="1200"/>
          </a:p>
          <a:p>
            <a:pPr lvl="1"/>
            <a:r>
              <a:rPr lang="en-US" altLang="zh-CN" sz="1200"/>
              <a:t>window.requestAnimationFrame()</a:t>
            </a:r>
          </a:p>
          <a:p>
            <a:pPr lvl="1"/>
            <a:endParaRPr lang="en-US" altLang="zh-CN" sz="1200"/>
          </a:p>
        </p:txBody>
      </p:sp>
    </p:spTree>
    <p:extLst>
      <p:ext uri="{BB962C8B-B14F-4D97-AF65-F5344CB8AC3E}">
        <p14:creationId xmlns:p14="http://schemas.microsoft.com/office/powerpoint/2010/main" val="2022214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83280" y="2322195"/>
            <a:ext cx="5685790" cy="1107996"/>
          </a:xfrm>
          <a:prstGeom prst="rect">
            <a:avLst/>
          </a:prstGeom>
          <a:noFill/>
        </p:spPr>
        <p:txBody>
          <a:bodyPr wrap="square" rtlCol="0">
            <a:spAutoFit/>
          </a:bodyPr>
          <a:lstStyle/>
          <a:p>
            <a:pPr algn="dist"/>
            <a:r>
              <a:rPr lang="zh-CN" altLang="en-US" sz="6600" b="1">
                <a:solidFill>
                  <a:schemeClr val="bg1"/>
                </a:solidFill>
              </a:rPr>
              <a:t>下一次课见 </a:t>
            </a:r>
            <a:r>
              <a:rPr lang="zh-CN" altLang="en-US" sz="6600" b="1">
                <a:solidFill>
                  <a:schemeClr val="bg1"/>
                </a:solidFill>
                <a:sym typeface="Wingdings" pitchFamily="2" charset="2"/>
              </a:rPr>
              <a:t></a:t>
            </a:r>
            <a:endParaRPr lang="zh-CN" altLang="en-US" sz="6600" b="1">
              <a:solidFill>
                <a:schemeClr val="bg1"/>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a:t>JavaScript</a:t>
            </a:r>
            <a:r>
              <a:rPr kumimoji="1" lang="zh-CN" altLang="en-US"/>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a:t>DOM</a:t>
            </a:r>
            <a:endParaRPr lang="zh-CN" altLang="en-US"/>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a:t>访问 </a:t>
            </a:r>
            <a:r>
              <a:rPr lang="en-US" altLang="zh-CN"/>
              <a:t>DOM</a:t>
            </a:r>
            <a:r>
              <a:rPr lang="zh-CN" altLang="en-US"/>
              <a:t> 的元素</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a:t>1</a:t>
            </a:r>
            <a:endParaRPr lang="zh-CN" altLang="en-US"/>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811110"/>
            <a:ext cx="10258810" cy="4882987"/>
          </a:xfrm>
        </p:spPr>
        <p:txBody>
          <a:bodyPr>
            <a:normAutofit/>
          </a:bodyPr>
          <a:lstStyle/>
          <a:p>
            <a:r>
              <a:rPr lang="zh-CN" altLang="en-US"/>
              <a:t> 非常规元素的访问</a:t>
            </a:r>
            <a:endParaRPr lang="en-US" altLang="zh-CN"/>
          </a:p>
          <a:p>
            <a:r>
              <a:rPr lang="zh-CN" altLang="en-US"/>
              <a:t> 常规元素的访问</a:t>
            </a:r>
            <a:endParaRPr lang="en-US" altLang="zh-CN"/>
          </a:p>
          <a:p>
            <a:pPr lvl="1"/>
            <a:r>
              <a:rPr lang="zh-CN" altLang="en-US"/>
              <a:t> 通过 </a:t>
            </a:r>
            <a:r>
              <a:rPr lang="en-US" altLang="zh-CN"/>
              <a:t>ID</a:t>
            </a:r>
            <a:r>
              <a:rPr lang="zh-CN" altLang="en-US"/>
              <a:t> 获取元素：</a:t>
            </a:r>
            <a:r>
              <a:rPr lang="en-US" altLang="zh-CN"/>
              <a:t>getElementById()</a:t>
            </a:r>
          </a:p>
          <a:p>
            <a:pPr lvl="1"/>
            <a:r>
              <a:rPr lang="zh-CN" altLang="en-US"/>
              <a:t> 通过标记名获取元素：</a:t>
            </a:r>
            <a:r>
              <a:rPr lang="en-US" altLang="zh-CN"/>
              <a:t>getElementsByTagName()</a:t>
            </a:r>
          </a:p>
          <a:p>
            <a:pPr lvl="1"/>
            <a:r>
              <a:rPr lang="zh-CN" altLang="en-US"/>
              <a:t> 通过类名获取元素：</a:t>
            </a:r>
            <a:r>
              <a:rPr lang="en-US" altLang="zh-CN"/>
              <a:t>getElementByClassName()</a:t>
            </a:r>
          </a:p>
          <a:p>
            <a:pPr lvl="1"/>
            <a:r>
              <a:rPr lang="zh-CN" altLang="en-US"/>
              <a:t> 通过查询选择器获取元素：</a:t>
            </a:r>
            <a:r>
              <a:rPr lang="en-US" altLang="zh-CN"/>
              <a:t>querySelect()</a:t>
            </a:r>
            <a:r>
              <a:rPr lang="zh-CN" altLang="en-US"/>
              <a:t>、</a:t>
            </a:r>
            <a:r>
              <a:rPr lang="en-US" altLang="zh-CN"/>
              <a:t>querySelectAll()</a:t>
            </a:r>
          </a:p>
        </p:txBody>
      </p:sp>
    </p:spTree>
    <p:extLst>
      <p:ext uri="{BB962C8B-B14F-4D97-AF65-F5344CB8AC3E}">
        <p14:creationId xmlns:p14="http://schemas.microsoft.com/office/powerpoint/2010/main" val="4075990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7308"/>
  <p:tag name="KSO_WM_TAG_VERSION" val="1.0"/>
  <p:tag name="KSO_WM_UNIT_TYPE" val="b"/>
  <p:tag name="KSO_WM_UNIT_INDEX" val="1"/>
  <p:tag name="KSO_WM_UNIT_ID" val="custom20187308_1*b*1"/>
  <p:tag name="KSO_WM_UNIT_LAYERLEVEL" val="1"/>
  <p:tag name="KSO_WM_UNIT_VALUE" val="156"/>
  <p:tag name="KSO_WM_UNIT_ISCONTENTSTITLE" val="0"/>
  <p:tag name="KSO_WM_UNIT_HIGHLIGHT" val="0"/>
  <p:tag name="KSO_WM_UNIT_COMPATIBLE" val="0"/>
  <p:tag name="KSO_WM_UNIT_CLEAR" val="0"/>
  <p:tag name="KSO_WM_BEAUTIFY_FLAG" val="#wm#"/>
  <p:tag name="KSO_WM_UNIT_PRESET_TEXT" val="Speaker name and title here"/>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54348</TotalTime>
  <Words>29122</Words>
  <Application>Microsoft Office PowerPoint</Application>
  <PresentationFormat>宽屏</PresentationFormat>
  <Paragraphs>1942</Paragraphs>
  <Slides>83</Slides>
  <Notes>83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83</vt:i4>
      </vt:variant>
    </vt:vector>
  </HeadingPairs>
  <TitlesOfParts>
    <vt:vector size="93" baseType="lpstr">
      <vt:lpstr>Apple Symbols</vt:lpstr>
      <vt:lpstr>Courier</vt:lpstr>
      <vt:lpstr>Fira Code</vt:lpstr>
      <vt:lpstr>等线</vt:lpstr>
      <vt:lpstr>微软雅黑</vt:lpstr>
      <vt:lpstr>微软雅黑</vt:lpstr>
      <vt:lpstr>Arial</vt:lpstr>
      <vt:lpstr>Calibri</vt:lpstr>
      <vt:lpstr>Wingdings</vt:lpstr>
      <vt:lpstr>Office 主题​​</vt:lpstr>
      <vt:lpstr>PowerPoint 演示文稿</vt:lpstr>
      <vt:lpstr>PowerPoint 演示文稿</vt:lpstr>
      <vt:lpstr>JavaScript浏览器编程</vt:lpstr>
      <vt:lpstr>DOM</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事件</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表单编程</vt:lpstr>
      <vt:lpstr>JavaScript浏览器编程</vt:lpstr>
      <vt:lpstr>JavaScript浏览器编程</vt:lpstr>
      <vt:lpstr>JavaScript浏览器编程</vt:lpstr>
      <vt:lpstr>JavaScript浏览器编程</vt:lpstr>
      <vt:lpstr>JavaScript浏览器编程</vt:lpstr>
      <vt:lpstr>BOM</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肖 继潮</cp:lastModifiedBy>
  <cp:revision>1146</cp:revision>
  <cp:lastPrinted>2020-10-29T09:34:18Z</cp:lastPrinted>
  <dcterms:created xsi:type="dcterms:W3CDTF">2017-08-03T09:01:00Z</dcterms:created>
  <dcterms:modified xsi:type="dcterms:W3CDTF">2020-11-23T09:07:47Z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2052-11.1.0.8415</vt:lpwstr>
  </property>
</Properties>
</file>